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392AA-B507-437A-A12C-11F6F16F79CB}" type="datetimeFigureOut">
              <a:rPr lang="hu-HU" smtClean="0"/>
              <a:pPr/>
              <a:t>2026.03.11.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03B6A-093D-4C0A-A228-8B1EBE417A8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9563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770A2C-D9EA-42A4-A9A2-72C284470866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5443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BA0772-1927-47A8-80D6-D5C3A023C9A7}" type="slidenum">
              <a:rPr lang="hu-HU" smtClean="0"/>
              <a:pPr>
                <a:defRPr/>
              </a:pPr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3082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ctrTitle" hasCustomPrompt="1"/>
          </p:nvPr>
        </p:nvSpPr>
        <p:spPr>
          <a:xfrm>
            <a:off x="679620" y="1998663"/>
            <a:ext cx="10864680" cy="2387600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679620" y="4478338"/>
            <a:ext cx="10864680" cy="1655762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3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11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7953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974899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lköszöné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:a16="http://schemas.microsoft.com/office/drawing/2014/main" id="{D7AA1C3A-253B-1943-BB4B-1CBB307C773F}"/>
              </a:ext>
            </a:extLst>
          </p:cNvPr>
          <p:cNvSpPr txBox="1"/>
          <p:nvPr userDrawn="1"/>
        </p:nvSpPr>
        <p:spPr>
          <a:xfrm>
            <a:off x="1968841" y="3674918"/>
            <a:ext cx="82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KÖSZÖNÖM A FIGYELMET!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152DDE20-CDCF-CB4B-9425-464E9E684AF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353047" y="4800617"/>
            <a:ext cx="1485900" cy="50800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07A45A2D-6A90-1B43-800C-079D9E16C1E7}"/>
              </a:ext>
            </a:extLst>
          </p:cNvPr>
          <p:cNvSpPr txBox="1"/>
          <p:nvPr userDrawn="1"/>
        </p:nvSpPr>
        <p:spPr>
          <a:xfrm>
            <a:off x="1968840" y="5019507"/>
            <a:ext cx="8254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uni-nke.hu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D03CCC5B-32D1-5145-ABFC-A0339EC06C6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5264490" y="1532536"/>
            <a:ext cx="1663013" cy="166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1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34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79619" y="1709738"/>
            <a:ext cx="10828639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 hasCustomPrompt="1"/>
          </p:nvPr>
        </p:nvSpPr>
        <p:spPr>
          <a:xfrm>
            <a:off x="679619" y="4589463"/>
            <a:ext cx="10828639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4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62643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14217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7823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2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Ür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24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98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 noChangeAspect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89845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II. FEJEZET</a:t>
            </a:r>
            <a:br>
              <a:rPr lang="hu-HU" dirty="0"/>
            </a:br>
            <a:r>
              <a:rPr lang="hu-HU" dirty="0"/>
              <a:t>A KÖZSZOLGÁLATI</a:t>
            </a:r>
            <a:br>
              <a:rPr lang="hu-HU" dirty="0"/>
            </a:br>
            <a:r>
              <a:rPr lang="hu-HU" dirty="0"/>
              <a:t>TISZTVISELŐK JOGVISZONYA</a:t>
            </a:r>
            <a:br>
              <a:rPr lang="hu-HU" dirty="0"/>
            </a:br>
            <a:r>
              <a:rPr lang="hu-HU" dirty="0"/>
              <a:t>Ügykezelői alapvizsga 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u-HU" dirty="0"/>
              <a:t>A diasor felülvizsgálatának dátuma: </a:t>
            </a:r>
          </a:p>
          <a:p>
            <a:pPr algn="ctr"/>
            <a:r>
              <a:rPr lang="hu-HU" dirty="0"/>
              <a:t>2026. január 31.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4972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2134973" y="148281"/>
            <a:ext cx="8066516" cy="1121244"/>
          </a:xfrm>
        </p:spPr>
        <p:txBody>
          <a:bodyPr/>
          <a:lstStyle/>
          <a:p>
            <a:pPr eaLnBrk="1" hangingPunct="1">
              <a:spcBef>
                <a:spcPct val="200000"/>
              </a:spcBef>
              <a:defRPr/>
            </a:pPr>
            <a:r>
              <a:rPr lang="hu-HU" sz="32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  <a:t>3.2. A közszolgálati jogviszony   </a:t>
            </a:r>
            <a:br>
              <a:rPr lang="hu-HU" sz="32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</a:br>
            <a:r>
              <a:rPr lang="hu-HU" sz="32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  <a:t>        keletkezése és megszűnése</a:t>
            </a:r>
            <a:endParaRPr lang="hu-HU" sz="3200" dirty="0">
              <a:cs typeface="Times New Roman" panose="02020603050405020304" pitchFamily="18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703511" y="2276872"/>
            <a:ext cx="9541137" cy="2474694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hu-HU" sz="24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Létesítés feltételei:</a:t>
            </a:r>
          </a:p>
          <a:p>
            <a:pPr eaLnBrk="1" hangingPunct="1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általános </a:t>
            </a:r>
            <a:br>
              <a:rPr lang="hu-HU" sz="2000" dirty="0">
                <a:latin typeface="+mj-lt"/>
                <a:cs typeface="Times New Roman" panose="02020603050405020304" pitchFamily="18" charset="0"/>
              </a:rPr>
            </a:br>
            <a:r>
              <a:rPr lang="hu-HU" sz="2000" dirty="0">
                <a:latin typeface="+mj-lt"/>
                <a:cs typeface="Times New Roman" panose="02020603050405020304" pitchFamily="18" charset="0"/>
              </a:rPr>
              <a:t>    (pl. magyar állampolgárság, büntetlen előélet, cselekvőképesség,   18 év alatti ügyében eljáró szerv (munkáltató) esetében egyéb feltétel)</a:t>
            </a: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endParaRPr lang="hu-HU" sz="800" dirty="0"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különös </a:t>
            </a:r>
            <a:br>
              <a:rPr lang="hu-HU" sz="2000" dirty="0">
                <a:latin typeface="+mj-lt"/>
                <a:cs typeface="Times New Roman" panose="02020603050405020304" pitchFamily="18" charset="0"/>
              </a:rPr>
            </a:br>
            <a:r>
              <a:rPr lang="hu-HU" sz="2000" dirty="0">
                <a:latin typeface="+mj-lt"/>
                <a:cs typeface="Times New Roman" panose="02020603050405020304" pitchFamily="18" charset="0"/>
              </a:rPr>
              <a:t>    (pl. idegennyelv-ismeret, közigazgatási gyakorlat, szakképesítés)</a:t>
            </a:r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1847851" y="5013325"/>
            <a:ext cx="86407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Főszabály: </a:t>
            </a:r>
            <a:r>
              <a:rPr lang="hu-HU" altLang="hu-HU" sz="2400" u="sng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kinevezéssel, határozatlan időre</a:t>
            </a:r>
            <a:r>
              <a:rPr lang="hu-HU" altLang="hu-HU" sz="24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jön létre.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A kinevezéssel kapcsolatos minden jognyilatkozatot </a:t>
            </a:r>
            <a:r>
              <a:rPr lang="hu-HU" altLang="hu-HU" sz="2400" u="sng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írásba kell foglalni</a:t>
            </a:r>
            <a:r>
              <a:rPr lang="hu-HU" altLang="hu-HU" sz="24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.</a:t>
            </a:r>
          </a:p>
        </p:txBody>
      </p:sp>
      <p:sp>
        <p:nvSpPr>
          <p:cNvPr id="9224" name="Téglalap 2"/>
          <p:cNvSpPr>
            <a:spLocks noChangeArrowheads="1"/>
          </p:cNvSpPr>
          <p:nvPr/>
        </p:nvSpPr>
        <p:spPr bwMode="auto">
          <a:xfrm>
            <a:off x="1538988" y="1556793"/>
            <a:ext cx="95697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3.2.1. A köztisztviselők jogviszonyának keletkezése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14A414A4-B30C-4365-8D46-9E68593AEF25}" type="slidenum">
              <a:rPr lang="hu-HU" smtClean="0"/>
              <a:pPr>
                <a:defRPr/>
              </a:pPr>
              <a:t>10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4927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ím 1"/>
          <p:cNvSpPr>
            <a:spLocks noGrp="1"/>
          </p:cNvSpPr>
          <p:nvPr>
            <p:ph type="title"/>
          </p:nvPr>
        </p:nvSpPr>
        <p:spPr>
          <a:xfrm>
            <a:off x="1847850" y="1341438"/>
            <a:ext cx="8229600" cy="647700"/>
          </a:xfrm>
        </p:spPr>
        <p:txBody>
          <a:bodyPr/>
          <a:lstStyle/>
          <a:p>
            <a:pPr algn="l">
              <a:defRPr/>
            </a:pPr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 kinevezés tartalma:</a:t>
            </a:r>
            <a:endParaRPr lang="hu-HU" altLang="hu-H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0243" name="Tartalom helye 2"/>
          <p:cNvSpPr>
            <a:spLocks noGrp="1"/>
          </p:cNvSpPr>
          <p:nvPr>
            <p:ph idx="1"/>
          </p:nvPr>
        </p:nvSpPr>
        <p:spPr>
          <a:xfrm>
            <a:off x="1703389" y="1916114"/>
            <a:ext cx="8785225" cy="4537075"/>
          </a:xfrm>
        </p:spPr>
        <p:txBody>
          <a:bodyPr>
            <a:normAutofit fontScale="92500" lnSpcReduction="10000"/>
          </a:bodyPr>
          <a:lstStyle/>
          <a:p>
            <a:r>
              <a:rPr lang="hu-HU" altLang="hu-HU" sz="2400" dirty="0">
                <a:latin typeface="+mj-lt"/>
                <a:cs typeface="Times New Roman" pitchFamily="18" charset="0"/>
              </a:rPr>
              <a:t>a közigazgatási szerv megnevezése,</a:t>
            </a:r>
          </a:p>
          <a:p>
            <a:r>
              <a:rPr lang="hu-HU" altLang="hu-HU" sz="2400" dirty="0">
                <a:latin typeface="+mj-lt"/>
                <a:cs typeface="Times New Roman" pitchFamily="18" charset="0"/>
              </a:rPr>
              <a:t>a köztisztviselő neve, </a:t>
            </a:r>
          </a:p>
          <a:p>
            <a:r>
              <a:rPr lang="hu-HU" altLang="hu-HU" sz="2400" dirty="0">
                <a:latin typeface="+mj-lt"/>
                <a:cs typeface="Times New Roman" pitchFamily="18" charset="0"/>
              </a:rPr>
              <a:t>a munkakör, feladatkör meghatározása, </a:t>
            </a:r>
          </a:p>
          <a:p>
            <a:r>
              <a:rPr lang="hu-HU" altLang="hu-HU" sz="2400" dirty="0">
                <a:latin typeface="+mj-lt"/>
                <a:cs typeface="Times New Roman" pitchFamily="18" charset="0"/>
              </a:rPr>
              <a:t>a köztisztviselő besorolásának és illetményének meghatározása,</a:t>
            </a:r>
          </a:p>
          <a:p>
            <a:r>
              <a:rPr lang="hu-HU" altLang="hu-HU" sz="2400" dirty="0">
                <a:latin typeface="+mj-lt"/>
                <a:cs typeface="Times New Roman" pitchFamily="18" charset="0"/>
              </a:rPr>
              <a:t>az illetmény alapilletményhez viszonyított beállási szintje,</a:t>
            </a:r>
          </a:p>
          <a:p>
            <a:r>
              <a:rPr lang="hu-HU" altLang="hu-HU" sz="2400" dirty="0">
                <a:latin typeface="+mj-lt"/>
                <a:cs typeface="Times New Roman" pitchFamily="18" charset="0"/>
              </a:rPr>
              <a:t>a munkavégzés helye, </a:t>
            </a:r>
          </a:p>
          <a:p>
            <a:r>
              <a:rPr lang="hu-HU" altLang="hu-HU" sz="2400" dirty="0">
                <a:latin typeface="+mj-lt"/>
                <a:cs typeface="Times New Roman" pitchFamily="18" charset="0"/>
              </a:rPr>
              <a:t>az előmenetelhez előírt kötelezettség, </a:t>
            </a:r>
          </a:p>
          <a:p>
            <a:r>
              <a:rPr lang="hu-HU" altLang="hu-HU" sz="2400" dirty="0">
                <a:latin typeface="+mj-lt"/>
                <a:cs typeface="Times New Roman" pitchFamily="18" charset="0"/>
              </a:rPr>
              <a:t>a jogviszony kezdetének napja, </a:t>
            </a:r>
          </a:p>
          <a:p>
            <a:r>
              <a:rPr lang="hu-HU" altLang="hu-HU" sz="2400" dirty="0">
                <a:latin typeface="+mj-lt"/>
                <a:cs typeface="Times New Roman" pitchFamily="18" charset="0"/>
              </a:rPr>
              <a:t>munkáltató aláírása, </a:t>
            </a:r>
          </a:p>
          <a:p>
            <a:r>
              <a:rPr lang="hu-HU" altLang="hu-HU" sz="2400" dirty="0">
                <a:latin typeface="+mj-lt"/>
                <a:cs typeface="Times New Roman" pitchFamily="18" charset="0"/>
              </a:rPr>
              <a:t>a köztisztviselő nyilatkozata a kinevezés elfogadásáról</a:t>
            </a:r>
            <a:r>
              <a:rPr lang="hu-HU" altLang="hu-HU" sz="2400" i="1" dirty="0">
                <a:latin typeface="+mj-lt"/>
                <a:cs typeface="Times New Roman" pitchFamily="18" charset="0"/>
              </a:rPr>
              <a:t>.</a:t>
            </a:r>
            <a:endParaRPr lang="hu-HU" altLang="hu-HU" sz="2400" dirty="0">
              <a:latin typeface="+mj-lt"/>
              <a:cs typeface="Times New Roman" pitchFamily="18" charset="0"/>
            </a:endParaRP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A1D96E85-95FA-4C65-A65A-91205F312F06}" type="slidenum">
              <a:rPr lang="hu-HU" smtClean="0"/>
              <a:pPr>
                <a:defRPr/>
              </a:pPr>
              <a:t>11</a:t>
            </a:fld>
            <a:endParaRPr lang="hu-HU"/>
          </a:p>
        </p:txBody>
      </p:sp>
      <p:sp>
        <p:nvSpPr>
          <p:cNvPr id="3" name="Téglalap 2"/>
          <p:cNvSpPr/>
          <p:nvPr/>
        </p:nvSpPr>
        <p:spPr>
          <a:xfrm>
            <a:off x="2811366" y="119534"/>
            <a:ext cx="616277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3.2.1. A köztisztviselők </a:t>
            </a:r>
          </a:p>
          <a:p>
            <a:r>
              <a:rPr lang="hu-HU" altLang="hu-HU" sz="32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jogviszonyának keletkezése</a:t>
            </a:r>
            <a:endParaRPr lang="hu-HU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2088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2189597" y="2"/>
            <a:ext cx="7704856" cy="1139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u-HU" sz="30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  <a:t>3.2.2. A köztisztviselő jogviszonyának  </a:t>
            </a:r>
            <a:br>
              <a:rPr lang="hu-HU" sz="30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</a:br>
            <a:r>
              <a:rPr lang="hu-HU" sz="30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  <a:t>megszűnése és megszüntetése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703389" y="2204863"/>
            <a:ext cx="10035530" cy="4022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rgbClr val="FF9933"/>
              </a:buClr>
              <a:defRPr/>
            </a:pPr>
            <a:r>
              <a:rPr lang="hu-HU" altLang="hu-HU" sz="20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Megszűnés:</a:t>
            </a:r>
            <a:r>
              <a:rPr lang="hu-HU" altLang="hu-HU" sz="2000" b="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rgbClr val="FF9933"/>
              </a:buClr>
              <a:defRPr/>
            </a:pPr>
            <a:r>
              <a:rPr lang="hu-HU" altLang="hu-HU" sz="2000" b="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          </a:t>
            </a:r>
            <a:r>
              <a:rPr lang="hu-HU" altLang="hu-HU" sz="2000" b="0" dirty="0">
                <a:latin typeface="+mj-lt"/>
                <a:cs typeface="Times New Roman" panose="02020603050405020304" pitchFamily="18" charset="0"/>
              </a:rPr>
              <a:t>a jogviszony alanyaitól független jogi tények következménye.</a:t>
            </a:r>
          </a:p>
          <a:p>
            <a:pPr eaLnBrk="1" hangingPunct="1">
              <a:spcBef>
                <a:spcPct val="20000"/>
              </a:spcBef>
              <a:buClr>
                <a:srgbClr val="FF9933"/>
              </a:buClr>
              <a:defRPr/>
            </a:pPr>
            <a:endParaRPr lang="hu-HU" altLang="hu-HU" sz="2000" b="0" dirty="0"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9933"/>
              </a:buClr>
              <a:defRPr/>
            </a:pPr>
            <a:r>
              <a:rPr lang="hu-HU" altLang="hu-HU" sz="2000" b="0" dirty="0">
                <a:latin typeface="+mj-lt"/>
                <a:cs typeface="Times New Roman" panose="02020603050405020304" pitchFamily="18" charset="0"/>
              </a:rPr>
              <a:t>Esetei: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hu-HU" sz="2000" b="0" dirty="0">
                <a:latin typeface="+mj-lt"/>
                <a:cs typeface="Times New Roman" panose="02020603050405020304" pitchFamily="18" charset="0"/>
              </a:rPr>
              <a:t>a köztisztviselő halála;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hu-HU" sz="2000" b="0" dirty="0">
                <a:latin typeface="+mj-lt"/>
                <a:cs typeface="Times New Roman" panose="02020603050405020304" pitchFamily="18" charset="0"/>
              </a:rPr>
              <a:t>a kinevezésben meghatározott idő letelte;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hu-HU" sz="2000" b="0" dirty="0">
                <a:latin typeface="+mj-lt"/>
                <a:cs typeface="Times New Roman" panose="02020603050405020304" pitchFamily="18" charset="0"/>
              </a:rPr>
              <a:t>hivatalvesztés fegyelmi büntetés;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hu-HU" sz="2000" b="0" dirty="0">
                <a:latin typeface="+mj-lt"/>
                <a:cs typeface="Times New Roman" panose="02020603050405020304" pitchFamily="18" charset="0"/>
              </a:rPr>
              <a:t>70. életév betöltése;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hu-HU" sz="2000" b="0" dirty="0">
                <a:latin typeface="+mj-lt"/>
                <a:cs typeface="Times New Roman" panose="02020603050405020304" pitchFamily="18" charset="0"/>
              </a:rPr>
              <a:t>a törvény erejénél fogva, a </a:t>
            </a:r>
            <a:r>
              <a:rPr lang="hu-HU" sz="2000" b="0" dirty="0" err="1">
                <a:latin typeface="+mj-lt"/>
                <a:cs typeface="Times New Roman" panose="02020603050405020304" pitchFamily="18" charset="0"/>
              </a:rPr>
              <a:t>Kttv</a:t>
            </a:r>
            <a:r>
              <a:rPr lang="hu-HU" sz="2000" b="0" dirty="0">
                <a:latin typeface="+mj-lt"/>
                <a:cs typeface="Times New Roman" panose="02020603050405020304" pitchFamily="18" charset="0"/>
              </a:rPr>
              <a:t>.-ben meghatározott esetek;</a:t>
            </a:r>
          </a:p>
          <a:p>
            <a:pPr marL="342900" indent="-342900" algn="just">
              <a:buFont typeface="Wingdings" panose="05000000000000000000" pitchFamily="2" charset="2"/>
              <a:buChar char="§"/>
              <a:defRPr/>
            </a:pPr>
            <a:r>
              <a:rPr lang="hu-HU" sz="2000" b="0" dirty="0">
                <a:latin typeface="+mj-lt"/>
                <a:cs typeface="Times New Roman" panose="02020603050405020304" pitchFamily="18" charset="0"/>
              </a:rPr>
              <a:t>ha a köztisztviselő a társadalombiztosítási szabályok alapján az öregségi nyugdíjkorhatárt betöltötte, és az öregségi teljes nyugdíjhoz szükséges szolgálati időt megszerezte;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hu-HU" sz="2000" b="0" dirty="0">
                <a:latin typeface="+mj-lt"/>
                <a:cs typeface="Times New Roman" panose="02020603050405020304" pitchFamily="18" charset="0"/>
              </a:rPr>
              <a:t>a közigazgatási szerv jogutód nélküli megszűnése.</a:t>
            </a:r>
          </a:p>
        </p:txBody>
      </p:sp>
      <p:sp>
        <p:nvSpPr>
          <p:cNvPr id="11269" name="AutoShape 12"/>
          <p:cNvSpPr>
            <a:spLocks noChangeArrowheads="1"/>
          </p:cNvSpPr>
          <p:nvPr/>
        </p:nvSpPr>
        <p:spPr bwMode="auto">
          <a:xfrm>
            <a:off x="1746296" y="1383798"/>
            <a:ext cx="8245475" cy="4508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A megszűnés és megszüntetés esetei </a:t>
            </a:r>
            <a:r>
              <a:rPr lang="hu-HU" altLang="hu-HU" sz="2000" u="sng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törvényben meghatározottak</a:t>
            </a:r>
            <a:r>
              <a:rPr lang="hu-HU" altLang="hu-HU" sz="20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8D3782BF-7494-42C1-9C38-1F04E992C697}" type="slidenum">
              <a:rPr lang="hu-HU" smtClean="0"/>
              <a:pPr>
                <a:defRPr/>
              </a:pPr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4357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07569" y="2811463"/>
            <a:ext cx="4824413" cy="27352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hu-HU" sz="2400" b="1" dirty="0">
                <a:latin typeface="+mj-lt"/>
                <a:cs typeface="Times New Roman" panose="02020603050405020304" pitchFamily="18" charset="0"/>
              </a:rPr>
              <a:t>Esetei: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a felek közös megegyezése;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áthelyezés;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lemondás;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felmentés;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azonnali hatállyal a próbaidő alatt.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2293" name="Szövegdoboz 1"/>
          <p:cNvSpPr txBox="1">
            <a:spLocks noChangeArrowheads="1"/>
          </p:cNvSpPr>
          <p:nvPr/>
        </p:nvSpPr>
        <p:spPr bwMode="auto">
          <a:xfrm>
            <a:off x="2063751" y="1611313"/>
            <a:ext cx="88349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Megszüntetés:</a:t>
            </a:r>
            <a:r>
              <a:rPr lang="hu-HU" altLang="hu-H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 jogviszony alanyai akaratnyilvánításának eredménye.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BF6EE59-2064-458D-BEF4-F072359F401C}" type="slidenum">
              <a:rPr lang="hu-HU" smtClean="0"/>
              <a:pPr>
                <a:defRPr/>
              </a:pPr>
              <a:t>13</a:t>
            </a:fld>
            <a:endParaRPr lang="hu-HU"/>
          </a:p>
        </p:txBody>
      </p:sp>
      <p:sp>
        <p:nvSpPr>
          <p:cNvPr id="7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2278804" y="1"/>
            <a:ext cx="7704856" cy="1139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u-HU" sz="30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  <a:t>3.2.2. A köztisztviselő jogviszonyának  </a:t>
            </a:r>
            <a:br>
              <a:rPr lang="hu-HU" sz="30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</a:br>
            <a:r>
              <a:rPr lang="hu-HU" sz="30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  <a:t>megszűnése és megszüntetése</a:t>
            </a:r>
          </a:p>
        </p:txBody>
      </p:sp>
    </p:spTree>
    <p:extLst>
      <p:ext uri="{BB962C8B-B14F-4D97-AF65-F5344CB8AC3E}">
        <p14:creationId xmlns:p14="http://schemas.microsoft.com/office/powerpoint/2010/main" val="3673414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370032" y="427456"/>
            <a:ext cx="7135919" cy="384175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3.3. A közszolgálati jogviszony tartalma</a:t>
            </a:r>
            <a:endParaRPr lang="hu-HU" b="1" dirty="0">
              <a:latin typeface="+mj-lt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hu-H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Group 27"/>
          <p:cNvGraphicFramePr>
            <a:graphicFrameLocks/>
          </p:cNvGraphicFramePr>
          <p:nvPr/>
        </p:nvGraphicFramePr>
        <p:xfrm>
          <a:off x="1919289" y="2924175"/>
          <a:ext cx="8569325" cy="3384550"/>
        </p:xfrm>
        <a:graphic>
          <a:graphicData uri="http://schemas.openxmlformats.org/drawingml/2006/table">
            <a:tbl>
              <a:tblPr/>
              <a:tblGrid>
                <a:gridCol w="4540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8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505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Kötelezettségek</a:t>
                      </a:r>
                      <a:endParaRPr kumimoji="0" lang="hu-H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0000" marR="90000" marT="46786" marB="4678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Jogok</a:t>
                      </a:r>
                      <a:endParaRPr kumimoji="0" lang="hu-H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0000" marR="90000" marT="46786" marB="4678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9496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</a:pPr>
                      <a:r>
                        <a:rPr kumimoji="0" lang="hu-H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utasítás végrehajtása</a:t>
                      </a:r>
                    </a:p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</a:pPr>
                      <a:r>
                        <a:rPr kumimoji="0" lang="hu-H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vagyonnyilatkozat-tétel</a:t>
                      </a:r>
                    </a:p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</a:pPr>
                      <a:r>
                        <a:rPr kumimoji="0" lang="hu-H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minősített adat megtartása</a:t>
                      </a:r>
                    </a:p>
                  </a:txBody>
                  <a:tcPr marL="90000" marR="90000" marT="46786" marB="4678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</a:pPr>
                      <a:r>
                        <a:rPr kumimoji="0" lang="hu-HU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munkavégzéssel kapcsolatos általános</a:t>
                      </a:r>
                    </a:p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</a:pPr>
                      <a:r>
                        <a:rPr kumimoji="0" lang="hu-HU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munkavégzéssel kapcsolatos sajátos</a:t>
                      </a:r>
                    </a:p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>
                          <a:tab pos="228600" algn="l"/>
                        </a:tabLst>
                      </a:pPr>
                      <a:r>
                        <a:rPr kumimoji="0" lang="hu-HU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egyéb sajátos jogok</a:t>
                      </a:r>
                    </a:p>
                  </a:txBody>
                  <a:tcPr marL="90000" marR="90000" marT="46786" marB="4678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45" name="Text Box 17"/>
          <p:cNvSpPr txBox="1">
            <a:spLocks noChangeArrowheads="1"/>
          </p:cNvSpPr>
          <p:nvPr/>
        </p:nvSpPr>
        <p:spPr bwMode="auto">
          <a:xfrm>
            <a:off x="1882776" y="1628776"/>
            <a:ext cx="8316913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hu-HU" altLang="hu-HU" sz="800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hu-HU" altLang="hu-HU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Tartalom = kötelezettségek + jogok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8FE52029-A639-4DCA-A0BC-3E2EE353B042}" type="slidenum">
              <a:rPr lang="hu-HU" smtClean="0"/>
              <a:pPr>
                <a:defRPr/>
              </a:pPr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5945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églalap 1"/>
          <p:cNvSpPr>
            <a:spLocks noChangeArrowheads="1"/>
          </p:cNvSpPr>
          <p:nvPr/>
        </p:nvSpPr>
        <p:spPr bwMode="auto">
          <a:xfrm>
            <a:off x="3024370" y="259430"/>
            <a:ext cx="629966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3.3.1. A köztisztviselők kötelezettségei</a:t>
            </a:r>
          </a:p>
        </p:txBody>
      </p:sp>
      <p:sp>
        <p:nvSpPr>
          <p:cNvPr id="14340" name="Rectangle 3"/>
          <p:cNvSpPr txBox="1">
            <a:spLocks noChangeArrowheads="1"/>
          </p:cNvSpPr>
          <p:nvPr/>
        </p:nvSpPr>
        <p:spPr bwMode="auto">
          <a:xfrm>
            <a:off x="2063751" y="1556792"/>
            <a:ext cx="8029575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FFF00"/>
              </a:buClr>
              <a:buFontTx/>
              <a:buNone/>
            </a:pPr>
            <a:r>
              <a:rPr lang="hu-HU" altLang="hu-HU" sz="2200" u="sng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a) Általános kötelezettségei:</a:t>
            </a:r>
            <a:endParaRPr lang="hu-HU" altLang="hu-HU" sz="2200" i="1" u="sng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hu-HU" altLang="hu-HU" sz="2200" dirty="0">
                <a:latin typeface="+mj-lt"/>
                <a:cs typeface="Times New Roman" pitchFamily="18" charset="0"/>
              </a:rPr>
              <a:t>feladatait a köz érdekében a jogszabályoknak megfelelően, szakértelemmel és gondossággal, pártatlanul és igazságosan ellátni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hu-HU" altLang="hu-HU" sz="2200" dirty="0">
                <a:latin typeface="+mj-lt"/>
                <a:cs typeface="Times New Roman" pitchFamily="18" charset="0"/>
              </a:rPr>
              <a:t>munkaideje alatt - munkavégzés céljából, munkára képes állapotban - a munkáltató rendelkezésére állni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hu-HU" altLang="hu-HU" sz="2200" dirty="0">
                <a:latin typeface="+mj-lt"/>
                <a:cs typeface="Times New Roman" pitchFamily="18" charset="0"/>
              </a:rPr>
              <a:t>vezetőkkel és munkatársakkal együttműködni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hu-HU" altLang="hu-HU" sz="2200" dirty="0">
                <a:latin typeface="+mj-lt"/>
                <a:cs typeface="Times New Roman" pitchFamily="18" charset="0"/>
              </a:rPr>
              <a:t>munkáját személyesen ellátni</a:t>
            </a:r>
          </a:p>
        </p:txBody>
      </p:sp>
      <p:sp>
        <p:nvSpPr>
          <p:cNvPr id="3" name="Téglalap 2"/>
          <p:cNvSpPr/>
          <p:nvPr/>
        </p:nvSpPr>
        <p:spPr>
          <a:xfrm>
            <a:off x="2063751" y="4725144"/>
            <a:ext cx="5724525" cy="10398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FFFF00"/>
              </a:buClr>
              <a:defRPr/>
            </a:pPr>
            <a:r>
              <a:rPr lang="hu-HU" sz="2200" u="sng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b)  Sajátos kötelezettségei:</a:t>
            </a:r>
          </a:p>
          <a:p>
            <a:pPr marL="342900" indent="-342900">
              <a:lnSpc>
                <a:spcPct val="95000"/>
              </a:lnSpc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sz="2200" dirty="0">
                <a:latin typeface="+mj-lt"/>
                <a:cs typeface="Times New Roman" panose="02020603050405020304" pitchFamily="18" charset="0"/>
              </a:rPr>
              <a:t>vagyonnyilatkozat</a:t>
            </a:r>
          </a:p>
          <a:p>
            <a:pPr marL="342900" indent="-342900">
              <a:lnSpc>
                <a:spcPct val="95000"/>
              </a:lnSpc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sz="2200" dirty="0">
                <a:latin typeface="+mj-lt"/>
                <a:cs typeface="Times New Roman" panose="02020603050405020304" pitchFamily="18" charset="0"/>
              </a:rPr>
              <a:t>minősített adat megtartása, stb.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F5A46837-3FD0-43FA-AA8F-55CD66A14DDF}" type="slidenum">
              <a:rPr lang="hu-HU" smtClean="0"/>
              <a:pPr>
                <a:defRPr/>
              </a:pPr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5223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églalap 2"/>
          <p:cNvSpPr>
            <a:spLocks noChangeArrowheads="1"/>
          </p:cNvSpPr>
          <p:nvPr/>
        </p:nvSpPr>
        <p:spPr bwMode="auto">
          <a:xfrm>
            <a:off x="1847850" y="1516064"/>
            <a:ext cx="88201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Az utasítás végrehajtásának kötelezettsége</a:t>
            </a: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1272746" y="3307565"/>
            <a:ext cx="4801489" cy="33843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127000"/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FFFF00"/>
              </a:buClr>
              <a:buNone/>
              <a:defRPr/>
            </a:pPr>
            <a:r>
              <a:rPr lang="hu-HU" sz="2000" u="sng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Meg kell tagadnia</a:t>
            </a:r>
            <a:r>
              <a:rPr lang="hu-HU" sz="20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az utasítás végrehajtását, ha annak teljesítésével:</a:t>
            </a:r>
          </a:p>
          <a:p>
            <a:pPr marL="441325" lvl="1" indent="-173038" eaLnBrk="1" hangingPunct="1">
              <a:buClr>
                <a:schemeClr val="tx1"/>
              </a:buClr>
              <a:buFontTx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bűncselekményt, illetve szabálysértést valósítana meg,</a:t>
            </a:r>
          </a:p>
          <a:p>
            <a:pPr marL="441325" lvl="1" indent="-173038" eaLnBrk="1" hangingPunct="1">
              <a:buClr>
                <a:schemeClr val="tx1"/>
              </a:buClr>
              <a:buFontTx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más személy életét, testi épségét vagy egészségét, ill. környezetét közvetlenül és súlyosan veszélyeztetné.</a:t>
            </a:r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 bwMode="auto">
          <a:xfrm>
            <a:off x="6190735" y="3335567"/>
            <a:ext cx="4643742" cy="3312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softEdge rad="127000"/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hu-HU" sz="2000" u="sng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Megtagadhatja</a:t>
            </a:r>
            <a:r>
              <a:rPr lang="hu-HU" sz="20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az utasítás végrehajtását, ha annak teljesítésével:</a:t>
            </a:r>
          </a:p>
          <a:p>
            <a:pPr marL="361950" lvl="1" indent="-182563" eaLnBrk="1" hangingPunct="1">
              <a:buClr>
                <a:schemeClr val="tx1"/>
              </a:buClr>
              <a:buFontTx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jogszabálysértést követne el,</a:t>
            </a:r>
          </a:p>
          <a:p>
            <a:pPr marL="361950" lvl="1" indent="-182563" eaLnBrk="1" hangingPunct="1">
              <a:buClr>
                <a:schemeClr val="tx1"/>
              </a:buClr>
              <a:buFontTx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saját életét, testi épségét vagy egészségét közvetlenül és súlyosan veszélyeztetné,</a:t>
            </a:r>
          </a:p>
          <a:p>
            <a:pPr marL="361950" lvl="1" indent="-182563" eaLnBrk="1" hangingPunct="1">
              <a:buClr>
                <a:schemeClr val="tx1"/>
              </a:buClr>
              <a:buFontTx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emberi méltóságában sértené (erkölcsi korlát).</a:t>
            </a:r>
          </a:p>
        </p:txBody>
      </p:sp>
      <p:sp>
        <p:nvSpPr>
          <p:cNvPr id="15370" name="Text Box 6"/>
          <p:cNvSpPr txBox="1">
            <a:spLocks noChangeArrowheads="1"/>
          </p:cNvSpPr>
          <p:nvPr/>
        </p:nvSpPr>
        <p:spPr bwMode="auto">
          <a:xfrm>
            <a:off x="1668338" y="2333775"/>
            <a:ext cx="8820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FFFF00"/>
              </a:buClr>
              <a:buFontTx/>
              <a:buNone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Főszabály: a köztisztviselő köteles </a:t>
            </a:r>
            <a:r>
              <a:rPr lang="hu-HU" altLang="hu-HU" sz="2400" u="sng" dirty="0">
                <a:latin typeface="+mj-lt"/>
                <a:cs typeface="Times New Roman" pitchFamily="18" charset="0"/>
              </a:rPr>
              <a:t>felettese utasítását</a:t>
            </a:r>
            <a:r>
              <a:rPr lang="hu-HU" altLang="hu-HU" sz="2400" dirty="0">
                <a:latin typeface="+mj-lt"/>
                <a:cs typeface="Times New Roman" pitchFamily="18" charset="0"/>
              </a:rPr>
              <a:t> végrehajtani.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E364749-8E4C-4297-B884-3FE8A446CB5B}" type="slidenum">
              <a:rPr lang="hu-HU" smtClean="0"/>
              <a:pPr>
                <a:defRPr/>
              </a:pPr>
              <a:t>16</a:t>
            </a:fld>
            <a:endParaRPr lang="hu-HU"/>
          </a:p>
        </p:txBody>
      </p:sp>
      <p:sp>
        <p:nvSpPr>
          <p:cNvPr id="3" name="Téglalap 2"/>
          <p:cNvSpPr/>
          <p:nvPr/>
        </p:nvSpPr>
        <p:spPr>
          <a:xfrm>
            <a:off x="2737847" y="143422"/>
            <a:ext cx="66727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altLang="hu-HU" sz="32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3.3.1. A köztisztviselők kötelezettségei</a:t>
            </a:r>
          </a:p>
        </p:txBody>
      </p:sp>
    </p:spTree>
    <p:extLst>
      <p:ext uri="{BB962C8B-B14F-4D97-AF65-F5344CB8AC3E}">
        <p14:creationId xmlns:p14="http://schemas.microsoft.com/office/powerpoint/2010/main" val="2230697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ím 1"/>
          <p:cNvSpPr>
            <a:spLocks noGrp="1"/>
          </p:cNvSpPr>
          <p:nvPr>
            <p:ph type="title"/>
          </p:nvPr>
        </p:nvSpPr>
        <p:spPr>
          <a:xfrm>
            <a:off x="3154536" y="213966"/>
            <a:ext cx="6144785" cy="766762"/>
          </a:xfrm>
        </p:spPr>
        <p:txBody>
          <a:bodyPr>
            <a:normAutofit fontScale="90000"/>
          </a:bodyPr>
          <a:lstStyle/>
          <a:p>
            <a:pPr marL="342900" indent="-342900"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3.3.2. A köztisztviselők jogai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914526" y="1700808"/>
            <a:ext cx="8753475" cy="468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munkavégzéssel kapcsolatos </a:t>
            </a:r>
            <a:r>
              <a:rPr lang="hu-HU" sz="2400" u="sng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sajátos jogok </a:t>
            </a:r>
            <a:br>
              <a:rPr lang="hu-HU" sz="2400" u="sng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</a:br>
            <a:r>
              <a:rPr lang="hu-HU" sz="2400" dirty="0">
                <a:latin typeface="+mj-lt"/>
                <a:cs typeface="Times New Roman" panose="02020603050405020304" pitchFamily="18" charset="0"/>
              </a:rPr>
              <a:t>(</a:t>
            </a:r>
            <a:r>
              <a:rPr lang="hu-HU" sz="2400" dirty="0" err="1">
                <a:latin typeface="+mj-lt"/>
                <a:cs typeface="Times New Roman" panose="02020603050405020304" pitchFamily="18" charset="0"/>
              </a:rPr>
              <a:t>Kttv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. szerinti speciális szabályozás):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marL="411163" lvl="1" indent="0" eaLnBrk="1" hangingPunct="1">
              <a:lnSpc>
                <a:spcPct val="110000"/>
              </a:lnSpc>
              <a:buClr>
                <a:srgbClr val="FFFF00"/>
              </a:buClr>
              <a:buNone/>
              <a:defRPr/>
            </a:pPr>
            <a:endParaRPr lang="hu-HU" sz="2400" dirty="0">
              <a:solidFill>
                <a:schemeClr val="bg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marL="411163" lvl="1" indent="0" eaLnBrk="1" hangingPunct="1">
              <a:lnSpc>
                <a:spcPct val="110000"/>
              </a:lnSpc>
              <a:buClr>
                <a:srgbClr val="FFFF00"/>
              </a:buClr>
              <a:buNone/>
              <a:defRPr/>
            </a:pPr>
            <a:endParaRPr lang="hu-HU" sz="2400" dirty="0">
              <a:solidFill>
                <a:schemeClr val="bg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marL="411163" lvl="1" indent="0" eaLnBrk="1" hangingPunct="1">
              <a:lnSpc>
                <a:spcPct val="110000"/>
              </a:lnSpc>
              <a:buClr>
                <a:srgbClr val="FFFF00"/>
              </a:buClr>
              <a:buNone/>
              <a:defRPr/>
            </a:pPr>
            <a:endParaRPr lang="hu-HU" sz="2400" dirty="0">
              <a:solidFill>
                <a:schemeClr val="bg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marL="411163" lvl="1" indent="0" eaLnBrk="1" hangingPunct="1">
              <a:lnSpc>
                <a:spcPct val="110000"/>
              </a:lnSpc>
              <a:buClr>
                <a:srgbClr val="FFFF00"/>
              </a:buClr>
              <a:buNone/>
              <a:defRPr/>
            </a:pPr>
            <a:endParaRPr lang="hu-HU" sz="2400" dirty="0">
              <a:solidFill>
                <a:schemeClr val="bg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a köztisztviselők </a:t>
            </a:r>
            <a:r>
              <a:rPr lang="hu-HU" sz="2400" u="sng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egyéb sajátos</a:t>
            </a:r>
            <a:r>
              <a:rPr lang="hu-HU" sz="24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jogai</a:t>
            </a:r>
          </a:p>
        </p:txBody>
      </p:sp>
      <p:sp>
        <p:nvSpPr>
          <p:cNvPr id="8" name="_s38922"/>
          <p:cNvSpPr>
            <a:spLocks noChangeArrowheads="1"/>
          </p:cNvSpPr>
          <p:nvPr/>
        </p:nvSpPr>
        <p:spPr bwMode="auto">
          <a:xfrm>
            <a:off x="1948023" y="2924944"/>
            <a:ext cx="6133296" cy="2592288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>
            <a:softEdge rad="127000"/>
          </a:effectLst>
        </p:spPr>
        <p:txBody>
          <a:bodyPr wrap="none" lIns="30654" tIns="15327" rIns="30654" bIns="15327" anchor="ctr"/>
          <a:lstStyle/>
          <a:p>
            <a:pPr>
              <a:lnSpc>
                <a:spcPct val="150000"/>
              </a:lnSpc>
              <a:defRPr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a munkaidőre,</a:t>
            </a:r>
          </a:p>
          <a:p>
            <a:pPr>
              <a:lnSpc>
                <a:spcPct val="150000"/>
              </a:lnSpc>
              <a:defRPr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a rendkívüli munkavégzésre,</a:t>
            </a:r>
          </a:p>
          <a:p>
            <a:pPr>
              <a:lnSpc>
                <a:spcPct val="150000"/>
              </a:lnSpc>
              <a:defRPr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a szabadság mértékére</a:t>
            </a:r>
            <a:b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dirty="0">
                <a:latin typeface="+mj-lt"/>
                <a:cs typeface="Times New Roman" panose="02020603050405020304" pitchFamily="18" charset="0"/>
              </a:rPr>
              <a:t>vonatkozóan.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A89EB04B-A755-41E3-98DB-872156FFB465}" type="slidenum">
              <a:rPr lang="hu-HU" smtClean="0"/>
              <a:pPr>
                <a:defRPr/>
              </a:pPr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9282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2423592" y="115888"/>
            <a:ext cx="7666038" cy="1179512"/>
          </a:xfrm>
        </p:spPr>
        <p:txBody>
          <a:bodyPr/>
          <a:lstStyle/>
          <a:p>
            <a:pPr eaLnBrk="1" hangingPunct="1">
              <a:buSzPct val="130000"/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3.4. Az ügykezelőkre vonatkozó</a:t>
            </a:r>
            <a:b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       eltérő rendelkezések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92313" y="1477814"/>
            <a:ext cx="8064896" cy="14465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>
            <a:softEdge rad="127000"/>
          </a:effectLst>
        </p:spPr>
        <p:txBody>
          <a:bodyPr anchor="ctr">
            <a:spAutoFit/>
          </a:bodyPr>
          <a:lstStyle/>
          <a:p>
            <a:pPr marL="485775" indent="-485775" algn="just">
              <a:spcBef>
                <a:spcPct val="35000"/>
              </a:spcBef>
              <a:buClr>
                <a:srgbClr val="FFFF00"/>
              </a:buClr>
              <a:defRPr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hu-HU" sz="22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hu-HU" sz="2200" dirty="0" err="1">
                <a:latin typeface="+mj-lt"/>
                <a:cs typeface="Times New Roman" panose="02020603050405020304" pitchFamily="18" charset="0"/>
              </a:rPr>
              <a:t>Kttv</a:t>
            </a:r>
            <a:r>
              <a:rPr lang="hu-HU" sz="2200" dirty="0">
                <a:latin typeface="+mj-lt"/>
                <a:cs typeface="Times New Roman" panose="02020603050405020304" pitchFamily="18" charset="0"/>
              </a:rPr>
              <a:t>. szerint </a:t>
            </a:r>
            <a:r>
              <a:rPr lang="hu-HU" sz="2200" u="sng" dirty="0">
                <a:latin typeface="+mj-lt"/>
                <a:cs typeface="Times New Roman" panose="02020603050405020304" pitchFamily="18" charset="0"/>
              </a:rPr>
              <a:t>ügykezelő</a:t>
            </a:r>
            <a:r>
              <a:rPr lang="hu-HU" sz="2200" dirty="0">
                <a:latin typeface="+mj-lt"/>
                <a:cs typeface="Times New Roman" panose="02020603050405020304" pitchFamily="18" charset="0"/>
              </a:rPr>
              <a:t> az, aki: közigazgatási szervnél közhatalmi, irányítási, ellenőrzési és felügyeleti tevékenység gyakorlásához kapcsolódó ügyviteli feladatokat lát el.</a:t>
            </a:r>
          </a:p>
        </p:txBody>
      </p:sp>
      <p:sp>
        <p:nvSpPr>
          <p:cNvPr id="17415" name="Text Box 9"/>
          <p:cNvSpPr txBox="1">
            <a:spLocks noChangeArrowheads="1"/>
          </p:cNvSpPr>
          <p:nvPr/>
        </p:nvSpPr>
        <p:spPr bwMode="auto">
          <a:xfrm>
            <a:off x="1992314" y="5373689"/>
            <a:ext cx="867568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2200" dirty="0">
                <a:latin typeface="+mj-lt"/>
                <a:cs typeface="Times New Roman" pitchFamily="18" charset="0"/>
              </a:rPr>
              <a:t>Ügykezelők általános alkalmazási feltétele:</a:t>
            </a: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hu-HU" altLang="hu-HU" sz="2200" dirty="0">
                <a:latin typeface="+mj-lt"/>
                <a:cs typeface="Times New Roman" pitchFamily="18" charset="0"/>
              </a:rPr>
              <a:t>min. középfokú szakképesítés megléte</a:t>
            </a: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hu-HU" altLang="hu-HU" sz="2200" dirty="0">
                <a:latin typeface="+mj-lt"/>
                <a:cs typeface="Times New Roman" pitchFamily="18" charset="0"/>
              </a:rPr>
              <a:t>büntetlen előélet, stb.</a:t>
            </a:r>
          </a:p>
        </p:txBody>
      </p:sp>
      <p:sp>
        <p:nvSpPr>
          <p:cNvPr id="9" name="Lekerekített téglalap 8"/>
          <p:cNvSpPr/>
          <p:nvPr/>
        </p:nvSpPr>
        <p:spPr>
          <a:xfrm>
            <a:off x="7479862" y="3509554"/>
            <a:ext cx="2144530" cy="783543"/>
          </a:xfrm>
          <a:prstGeom prst="roundRect">
            <a:avLst>
              <a:gd name="adj" fmla="val 10000"/>
            </a:avLst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-14400000"/>
              <a:satOff val="-50003"/>
              <a:lumOff val="60001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 sz="2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ÜGYKEZELŐ</a:t>
            </a:r>
          </a:p>
        </p:txBody>
      </p:sp>
      <p:sp>
        <p:nvSpPr>
          <p:cNvPr id="11" name="Lekerekített téglalap 10"/>
          <p:cNvSpPr/>
          <p:nvPr/>
        </p:nvSpPr>
        <p:spPr>
          <a:xfrm>
            <a:off x="1992314" y="3512715"/>
            <a:ext cx="3499678" cy="783543"/>
          </a:xfrm>
          <a:prstGeom prst="roundRect">
            <a:avLst>
              <a:gd name="adj" fmla="val 10000"/>
            </a:avLst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-14400000"/>
              <a:satOff val="-50003"/>
              <a:lumOff val="60001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 sz="2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KÖZTISZTVISELŐ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452469" y="4569875"/>
            <a:ext cx="8669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hu-HU" sz="24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megkülönböztetés alapja: a tevékenység jellege</a:t>
            </a:r>
          </a:p>
        </p:txBody>
      </p:sp>
      <p:sp>
        <p:nvSpPr>
          <p:cNvPr id="4" name="Balra-jobbra nyíl 3"/>
          <p:cNvSpPr/>
          <p:nvPr/>
        </p:nvSpPr>
        <p:spPr>
          <a:xfrm>
            <a:off x="5720584" y="3509554"/>
            <a:ext cx="1429686" cy="783543"/>
          </a:xfrm>
          <a:prstGeom prst="left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3BFBD896-F837-4DFE-B2FE-8F43242A5443}" type="slidenum">
              <a:rPr lang="hu-HU" smtClean="0"/>
              <a:pPr>
                <a:defRPr/>
              </a:pPr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8906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artalom helye 2"/>
          <p:cNvSpPr>
            <a:spLocks noGrp="1"/>
          </p:cNvSpPr>
          <p:nvPr>
            <p:ph idx="1"/>
          </p:nvPr>
        </p:nvSpPr>
        <p:spPr>
          <a:xfrm>
            <a:off x="1992313" y="1274763"/>
            <a:ext cx="5040312" cy="641350"/>
          </a:xfrm>
        </p:spPr>
        <p:txBody>
          <a:bodyPr anchor="ctr"/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Általános szabályok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64973" y="1903757"/>
            <a:ext cx="6923175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7338" indent="-287338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rgbClr val="00FFFF"/>
              </a:buClr>
              <a:buNone/>
              <a:defRPr/>
            </a:pPr>
            <a:r>
              <a:rPr kumimoji="1" lang="hu-HU" altLang="hu-HU" sz="2000" dirty="0">
                <a:latin typeface="+mj-lt"/>
                <a:cs typeface="Times New Roman" pitchFamily="18" charset="0"/>
              </a:rPr>
              <a:t>Ügykezelők jogai és kötelezettségei:</a:t>
            </a:r>
          </a:p>
          <a:p>
            <a:pPr eaLnBrk="1" hangingPunct="1">
              <a:spcBef>
                <a:spcPts val="600"/>
              </a:spcBef>
              <a:buClr>
                <a:schemeClr val="tx1"/>
              </a:buClr>
              <a:defRPr/>
            </a:pPr>
            <a:r>
              <a:rPr kumimoji="1" lang="hu-HU" altLang="hu-HU" sz="2000" dirty="0">
                <a:latin typeface="+mj-lt"/>
                <a:cs typeface="Times New Roman" pitchFamily="18" charset="0"/>
              </a:rPr>
              <a:t>jogviszony keletkezésétől számított 6 hónapon  belül ügykezelői alapvizsgát kell tenni, ha nem teszi le, jogviszonya megszűnik</a:t>
            </a:r>
          </a:p>
          <a:p>
            <a:pPr eaLnBrk="1" hangingPunct="1">
              <a:spcBef>
                <a:spcPts val="600"/>
              </a:spcBef>
              <a:buClr>
                <a:schemeClr val="tx1"/>
              </a:buClr>
              <a:defRPr/>
            </a:pPr>
            <a:r>
              <a:rPr kumimoji="1" lang="hu-HU" altLang="hu-HU" sz="2000" dirty="0">
                <a:latin typeface="+mj-lt"/>
                <a:cs typeface="Times New Roman" pitchFamily="18" charset="0"/>
              </a:rPr>
              <a:t>ügykezelői osztályvezetői megbízás adható (ügykezelőkből álló szervezeti egység vezetésére)</a:t>
            </a:r>
          </a:p>
          <a:p>
            <a:pPr eaLnBrk="1" hangingPunct="1">
              <a:spcBef>
                <a:spcPts val="600"/>
              </a:spcBef>
              <a:buClr>
                <a:schemeClr val="tx1"/>
              </a:buClr>
              <a:defRPr/>
            </a:pPr>
            <a:r>
              <a:rPr kumimoji="1" lang="hu-HU" altLang="hu-HU" sz="2000" dirty="0">
                <a:latin typeface="+mj-lt"/>
                <a:cs typeface="Times New Roman" pitchFamily="18" charset="0"/>
              </a:rPr>
              <a:t>tevékenységüket legalább 5 évente értékelni kell</a:t>
            </a:r>
          </a:p>
          <a:p>
            <a:pPr eaLnBrk="1" hangingPunct="1">
              <a:spcBef>
                <a:spcPts val="600"/>
              </a:spcBef>
              <a:buClr>
                <a:schemeClr val="tx1"/>
              </a:buClr>
              <a:defRPr/>
            </a:pPr>
            <a:r>
              <a:rPr kumimoji="1" lang="hu-HU" altLang="hu-HU" sz="2000" dirty="0">
                <a:latin typeface="+mj-lt"/>
                <a:cs typeface="Times New Roman" pitchFamily="18" charset="0"/>
              </a:rPr>
              <a:t>illetmény: min. garantált bérminimum; </a:t>
            </a:r>
            <a:r>
              <a:rPr kumimoji="1" lang="hu-HU" altLang="hu-HU" sz="2000" dirty="0" err="1">
                <a:latin typeface="+mj-lt"/>
                <a:cs typeface="Times New Roman" pitchFamily="18" charset="0"/>
              </a:rPr>
              <a:t>max</a:t>
            </a:r>
            <a:r>
              <a:rPr kumimoji="1" lang="hu-HU" altLang="hu-HU" sz="2000" dirty="0">
                <a:latin typeface="+mj-lt"/>
                <a:cs typeface="Times New Roman" pitchFamily="18" charset="0"/>
              </a:rPr>
              <a:t>. az illetményalap hatszorosa</a:t>
            </a:r>
          </a:p>
          <a:p>
            <a:pPr eaLnBrk="1" hangingPunct="1">
              <a:spcBef>
                <a:spcPts val="600"/>
              </a:spcBef>
              <a:buClr>
                <a:schemeClr val="tx1"/>
              </a:buClr>
              <a:defRPr/>
            </a:pPr>
            <a:r>
              <a:rPr kumimoji="1" lang="hu-HU" altLang="hu-HU" sz="2000" dirty="0">
                <a:latin typeface="+mj-lt"/>
                <a:cs typeface="Times New Roman" pitchFamily="18" charset="0"/>
              </a:rPr>
              <a:t>vagyonnyilatkozat-tételi kötelezettség bizonyos esetekben</a:t>
            </a:r>
          </a:p>
          <a:p>
            <a:pPr eaLnBrk="1" hangingPunct="1">
              <a:spcBef>
                <a:spcPts val="600"/>
              </a:spcBef>
              <a:buClr>
                <a:schemeClr val="tx1"/>
              </a:buClr>
              <a:defRPr/>
            </a:pPr>
            <a:r>
              <a:rPr kumimoji="1" lang="hu-HU" altLang="hu-HU" sz="2000" dirty="0">
                <a:latin typeface="+mj-lt"/>
                <a:cs typeface="Times New Roman" pitchFamily="18" charset="0"/>
              </a:rPr>
              <a:t>szabadság mértéke: 20-30 munkanap</a:t>
            </a:r>
          </a:p>
        </p:txBody>
      </p:sp>
      <p:pic>
        <p:nvPicPr>
          <p:cNvPr id="18437" name="Picture 20" descr="C:\Users\takacsm\AppData\Local\Microsoft\Windows\Temporary Internet Files\Content.IE5\NALJ0VRF\MC900433838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426" y="1307368"/>
            <a:ext cx="3887788" cy="473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7680177" y="2564905"/>
            <a:ext cx="2987823" cy="3046988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hu-HU" sz="16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hu-HU" sz="1600" dirty="0" err="1">
                <a:latin typeface="+mj-lt"/>
                <a:cs typeface="Times New Roman" panose="02020603050405020304" pitchFamily="18" charset="0"/>
              </a:rPr>
              <a:t>Kttv</a:t>
            </a:r>
            <a:r>
              <a:rPr lang="hu-HU" sz="1600" dirty="0">
                <a:latin typeface="+mj-lt"/>
                <a:cs typeface="Times New Roman" panose="02020603050405020304" pitchFamily="18" charset="0"/>
              </a:rPr>
              <a:t>.-</a:t>
            </a:r>
            <a:r>
              <a:rPr lang="hu-HU" sz="1600" dirty="0" err="1">
                <a:latin typeface="+mj-lt"/>
                <a:cs typeface="Times New Roman" panose="02020603050405020304" pitchFamily="18" charset="0"/>
              </a:rPr>
              <a:t>nek</a:t>
            </a:r>
            <a:r>
              <a:rPr lang="hu-HU" sz="1600" dirty="0">
                <a:latin typeface="+mj-lt"/>
                <a:cs typeface="Times New Roman" panose="02020603050405020304" pitchFamily="18" charset="0"/>
              </a:rPr>
              <a:t> a kormányzati ügykezelőkre vonatkozó fejezete csak azokat a rendelkezéseket tartalmazza, amelyek eltérnek a kormánytisztviselőkre vonatkozó szabályoktól. (Ugyanez igaz a köztisztviselők és a közszolgálati ügykezelők viszonyában is.)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1E28AD97-8D39-440B-80AC-3240495792F9}" type="slidenum">
              <a:rPr lang="hu-HU" smtClean="0"/>
              <a:pPr>
                <a:defRPr/>
              </a:pPr>
              <a:t>19</a:t>
            </a:fld>
            <a:endParaRPr lang="hu-HU"/>
          </a:p>
        </p:txBody>
      </p:sp>
      <p:sp>
        <p:nvSpPr>
          <p:cNvPr id="3" name="Téglalap 2"/>
          <p:cNvSpPr/>
          <p:nvPr/>
        </p:nvSpPr>
        <p:spPr>
          <a:xfrm>
            <a:off x="1991866" y="68431"/>
            <a:ext cx="835260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3.4. Az ügykezelőkre vonatkozó</a:t>
            </a:r>
            <a:br>
              <a:rPr lang="hu-HU" altLang="hu-HU" sz="32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</a:br>
            <a:r>
              <a:rPr lang="hu-HU" altLang="hu-HU" sz="32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      eltérő rendelkezések</a:t>
            </a:r>
            <a:endParaRPr lang="hu-HU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3729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2044090" y="0"/>
            <a:ext cx="8437563" cy="1041400"/>
          </a:xfrm>
        </p:spPr>
        <p:txBody>
          <a:bodyPr/>
          <a:lstStyle/>
          <a:p>
            <a:pPr marL="484632">
              <a:spcBef>
                <a:spcPts val="0"/>
              </a:spcBef>
              <a:defRPr/>
            </a:pPr>
            <a: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Az előadás tartalmi felépítése</a:t>
            </a:r>
          </a:p>
        </p:txBody>
      </p:sp>
      <p:sp>
        <p:nvSpPr>
          <p:cNvPr id="3076" name="Tartalom helye 2"/>
          <p:cNvSpPr>
            <a:spLocks noGrp="1"/>
          </p:cNvSpPr>
          <p:nvPr>
            <p:ph idx="1"/>
          </p:nvPr>
        </p:nvSpPr>
        <p:spPr>
          <a:xfrm>
            <a:off x="1651259" y="1634760"/>
            <a:ext cx="8851985" cy="4319587"/>
          </a:xfrm>
        </p:spPr>
        <p:txBody>
          <a:bodyPr anchor="ctr"/>
          <a:lstStyle/>
          <a:p>
            <a:pPr marL="514350" indent="-514350" algn="just">
              <a:spcBef>
                <a:spcPct val="0"/>
              </a:spcBef>
              <a:buFont typeface="Wingdings 2" pitchFamily="18" charset="2"/>
              <a:buAutoNum type="arabicPeriod"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 közszolgálati tisztviselők jogviszonyának</a:t>
            </a: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jellemzői, elhatárolása más, munkavégzésre irányuló jogviszonyoktól</a:t>
            </a:r>
          </a:p>
          <a:p>
            <a:pPr marL="514350" indent="-514350" algn="just">
              <a:spcBef>
                <a:spcPct val="0"/>
              </a:spcBef>
              <a:buFont typeface="Wingdings 2" pitchFamily="18" charset="2"/>
              <a:buAutoNum type="arabicPeriod"/>
              <a:defRPr/>
            </a:pPr>
            <a:endParaRPr lang="hu-HU" altLang="hu-HU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2. A közszolgálati tisztviselőkre vonatkozó jogi  szabályozás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2C7D3A3D-A37E-4A15-8ECE-4BDAE9077B88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20233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114300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Ellenőrző kérdések</a:t>
            </a:r>
            <a:br>
              <a:rPr lang="hu-H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4000" dirty="0"/>
          </a:p>
        </p:txBody>
      </p:sp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649760" y="1674872"/>
            <a:ext cx="8892480" cy="4525962"/>
          </a:xfrm>
        </p:spPr>
        <p:txBody>
          <a:bodyPr>
            <a:normAutofit/>
          </a:bodyPr>
          <a:lstStyle/>
          <a:p>
            <a:pPr marL="514350" indent="-514350" algn="just">
              <a:spcBef>
                <a:spcPts val="1200"/>
              </a:spcBef>
              <a:buFont typeface="+mj-lt"/>
              <a:buAutoNum type="arabicPeriod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Melyek a közszolgálati jogviszony keletkezésének általános és különös feltételei?</a:t>
            </a:r>
          </a:p>
          <a:p>
            <a:pPr marL="514350" indent="-514350" algn="just">
              <a:spcBef>
                <a:spcPts val="1200"/>
              </a:spcBef>
              <a:buFont typeface="+mj-lt"/>
              <a:buAutoNum type="arabicPeriod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Milyen esetekben szűnhet meg a közszolgálati jogviszony?</a:t>
            </a:r>
          </a:p>
          <a:p>
            <a:pPr marL="514350" indent="-514350" algn="just">
              <a:spcBef>
                <a:spcPts val="1200"/>
              </a:spcBef>
              <a:buFont typeface="Wingdings 2" pitchFamily="18" charset="2"/>
              <a:buAutoNum type="arabicPeriod" startAt="3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Melyek a köztisztviselők általános kötelezettségei?</a:t>
            </a:r>
          </a:p>
          <a:p>
            <a:pPr marL="514350" indent="-514350" algn="just">
              <a:spcBef>
                <a:spcPts val="1200"/>
              </a:spcBef>
              <a:buFont typeface="Wingdings 2" pitchFamily="18" charset="2"/>
              <a:buAutoNum type="arabicPeriod" startAt="3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Mikor köteles megtagadni az utasítást a tisztviselő?</a:t>
            </a:r>
          </a:p>
          <a:p>
            <a:pPr marL="514350" indent="-514350" algn="just">
              <a:spcBef>
                <a:spcPts val="1200"/>
              </a:spcBef>
              <a:buFont typeface="Wingdings 2" pitchFamily="18" charset="2"/>
              <a:buAutoNum type="arabicPeriod" startAt="3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Mikor tagadhatja meg az utasítást a tisztviselő?</a:t>
            </a:r>
          </a:p>
          <a:p>
            <a:pPr marL="514350" indent="-514350" algn="just">
              <a:spcBef>
                <a:spcPts val="1200"/>
              </a:spcBef>
              <a:buFont typeface="Wingdings 2" pitchFamily="18" charset="2"/>
              <a:buAutoNum type="arabicPeriod" startAt="3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Melyek az ügykezelők főbb jogai és kötelezettségei?</a:t>
            </a:r>
          </a:p>
          <a:p>
            <a:pPr marL="514350" indent="-514350" algn="just">
              <a:spcBef>
                <a:spcPts val="1200"/>
              </a:spcBef>
              <a:buFont typeface="Wingdings 2" pitchFamily="18" charset="2"/>
              <a:buAutoNum type="arabicPeriod" startAt="5"/>
            </a:pPr>
            <a:endParaRPr lang="hu-HU" altLang="hu-HU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spcBef>
                <a:spcPts val="1200"/>
              </a:spcBef>
              <a:buFont typeface="Wingdings 2" pitchFamily="18" charset="2"/>
              <a:buAutoNum type="arabicPeriod" startAt="5"/>
            </a:pPr>
            <a:endParaRPr lang="hu-HU" altLang="hu-H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1200"/>
              </a:spcBef>
              <a:buNone/>
            </a:pPr>
            <a:endParaRPr lang="hu-HU" alt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373A230-AA84-4497-ABB5-1B880784F934}" type="slidenum">
              <a:rPr lang="hu-HU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853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1524248" y="1772816"/>
            <a:ext cx="9144000" cy="3236654"/>
          </a:xfrm>
          <a:prstGeom prst="rect">
            <a:avLst/>
          </a:prstGeom>
        </p:spPr>
        <p:txBody>
          <a:bodyPr anchor="ctr"/>
          <a:lstStyle>
            <a:lvl1pPr marL="484188" algn="r" rtl="0" fontAlgn="base">
              <a:spcBef>
                <a:spcPct val="0"/>
              </a:spcBef>
              <a:spcAft>
                <a:spcPct val="0"/>
              </a:spcAft>
              <a:defRPr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965C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2pPr>
            <a:lvl3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3pPr>
            <a:lvl4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4pPr>
            <a:lvl5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5pPr>
            <a:lvl6pPr marL="9413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6pPr>
            <a:lvl7pPr marL="13985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7pPr>
            <a:lvl8pPr marL="18557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8pPr>
            <a:lvl9pPr marL="23129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9pPr>
          </a:lstStyle>
          <a:p>
            <a:pPr marL="484632" algn="ctr" fontAlgn="auto">
              <a:spcAft>
                <a:spcPts val="0"/>
              </a:spcAft>
              <a:defRPr/>
            </a:pPr>
            <a:r>
              <a:rPr lang="hu-HU" sz="40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Köszönjük a figyelmüket!</a:t>
            </a:r>
          </a:p>
          <a:p>
            <a:pPr marL="484632" algn="ctr" fontAlgn="auto">
              <a:spcAft>
                <a:spcPts val="0"/>
              </a:spcAft>
              <a:defRPr/>
            </a:pPr>
            <a:endParaRPr lang="hu-HU" sz="4000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effectLst/>
              <a:cs typeface="Times New Roman" panose="02020603050405020304" pitchFamily="18" charset="0"/>
            </a:endParaRP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32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sikeres felkészülést kívánunk!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338E8EE8-172A-4B29-A241-657056D2E60A}" type="slidenum">
              <a:rPr lang="hu-HU" smtClean="0"/>
              <a:pPr>
                <a:defRPr/>
              </a:pPr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8506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4462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hu-H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Célkitűzés</a:t>
            </a:r>
            <a:b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</a:pPr>
            <a:r>
              <a:rPr lang="hu-HU" altLang="hu-HU" sz="2400" dirty="0">
                <a:latin typeface="+mj-lt"/>
                <a:cs typeface="Times New Roman" pitchFamily="18" charset="0"/>
              </a:rPr>
              <a:t>A fejezet bemutatja a közszolgálati tisztviselők jogviszonyának jellemzőit, elhatárolását más, munkavégzésre irányuló jogviszonyoktól.</a:t>
            </a:r>
          </a:p>
          <a:p>
            <a:pPr algn="just">
              <a:spcBef>
                <a:spcPts val="600"/>
              </a:spcBef>
            </a:pPr>
            <a:r>
              <a:rPr lang="hu-HU" altLang="hu-HU" sz="2400" dirty="0">
                <a:latin typeface="+mj-lt"/>
                <a:cs typeface="Times New Roman" pitchFamily="18" charset="0"/>
              </a:rPr>
              <a:t>A fejezet ismerteti a közszolgálati tisztviselők csoportjait.</a:t>
            </a:r>
          </a:p>
          <a:p>
            <a:pPr algn="just">
              <a:spcBef>
                <a:spcPts val="600"/>
              </a:spcBef>
            </a:pPr>
            <a:r>
              <a:rPr lang="hu-HU" altLang="hu-HU" sz="2400" dirty="0">
                <a:latin typeface="+mj-lt"/>
                <a:cs typeface="Times New Roman" pitchFamily="18" charset="0"/>
              </a:rPr>
              <a:t>Betekintést ad a jogviszony alanyaira vonatkozó legfontosabb szabályokba.</a:t>
            </a:r>
          </a:p>
          <a:p>
            <a:pPr algn="just">
              <a:spcBef>
                <a:spcPts val="600"/>
              </a:spcBef>
            </a:pPr>
            <a:r>
              <a:rPr lang="hu-HU" altLang="hu-HU" sz="2400" dirty="0">
                <a:latin typeface="+mj-lt"/>
                <a:cs typeface="Times New Roman" pitchFamily="18" charset="0"/>
              </a:rPr>
              <a:t>Ismerteti a jogviszony keletkezésének és megszűnésének főbb szabályait.</a:t>
            </a:r>
          </a:p>
          <a:p>
            <a:pPr algn="just">
              <a:spcBef>
                <a:spcPts val="600"/>
              </a:spcBef>
            </a:pPr>
            <a:r>
              <a:rPr lang="hu-HU" altLang="hu-HU" sz="2400" dirty="0">
                <a:latin typeface="+mj-lt"/>
                <a:cs typeface="Times New Roman" pitchFamily="18" charset="0"/>
              </a:rPr>
              <a:t>Ismerteti a főbb jogokat és kötelezettségeket.</a:t>
            </a:r>
          </a:p>
          <a:p>
            <a:pPr algn="just" eaLnBrk="1" hangingPunct="1">
              <a:spcBef>
                <a:spcPct val="0"/>
              </a:spcBef>
            </a:pPr>
            <a:endParaRPr lang="hu-HU" altLang="hu-HU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</a:pPr>
            <a:endParaRPr lang="hu-HU" altLang="hu-H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Dia számának helye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C1050-1841-457A-BE60-ED3C369A180B}" type="slidenum">
              <a:rPr lang="hu-HU" altLang="hu-HU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hu-HU" altLang="hu-HU" sz="1400"/>
          </a:p>
        </p:txBody>
      </p:sp>
    </p:spTree>
    <p:extLst>
      <p:ext uri="{BB962C8B-B14F-4D97-AF65-F5344CB8AC3E}">
        <p14:creationId xmlns:p14="http://schemas.microsoft.com/office/powerpoint/2010/main" val="309969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1705422" y="-262731"/>
            <a:ext cx="8855075" cy="1387475"/>
          </a:xfrm>
        </p:spPr>
        <p:txBody>
          <a:bodyPr anchor="ctr"/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1. A közszolgálati dolgozók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jogviszonyának jellemzői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19289" y="1916833"/>
            <a:ext cx="85693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77825" indent="-377825">
              <a:spcBef>
                <a:spcPct val="20000"/>
              </a:spcBef>
              <a:buClr>
                <a:srgbClr val="FFCC00"/>
              </a:buClr>
              <a:tabLst>
                <a:tab pos="1150938" algn="l"/>
              </a:tabLst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Fogalma: munkavégzés céljából létesített különleges    jogviszony</a:t>
            </a:r>
          </a:p>
          <a:p>
            <a:pPr marL="457200" indent="-457200" algn="just">
              <a:spcBef>
                <a:spcPct val="20000"/>
              </a:spcBef>
              <a:buFont typeface="Wingdings" pitchFamily="2" charset="2"/>
              <a:buChar char="§"/>
              <a:tabLst>
                <a:tab pos="1150938" algn="l"/>
              </a:tabLst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többletjogokkal,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§"/>
              <a:tabLst>
                <a:tab pos="1150938" algn="l"/>
              </a:tabLst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többletkötelezettségekkel.</a:t>
            </a:r>
          </a:p>
          <a:p>
            <a:pPr>
              <a:spcBef>
                <a:spcPct val="20000"/>
              </a:spcBef>
              <a:tabLst>
                <a:tab pos="1150938" algn="l"/>
              </a:tabLst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marL="377825" indent="-377825">
              <a:spcBef>
                <a:spcPct val="20000"/>
              </a:spcBef>
              <a:buClr>
                <a:srgbClr val="FFCC00"/>
              </a:buClr>
              <a:tabLst>
                <a:tab pos="1150938" algn="l"/>
              </a:tabLst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Tágabb értelemben ide tartoznak:</a:t>
            </a:r>
          </a:p>
          <a:p>
            <a:pPr marL="457200" indent="-457200" algn="just">
              <a:spcBef>
                <a:spcPct val="20000"/>
              </a:spcBef>
              <a:buFont typeface="Wingdings" pitchFamily="2" charset="2"/>
              <a:buChar char="§"/>
              <a:tabLst>
                <a:tab pos="1150938" algn="l"/>
              </a:tabLst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közszolgálati tisztviselők,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§"/>
              <a:tabLst>
                <a:tab pos="1150938" algn="l"/>
              </a:tabLst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közalkalmazottak,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§"/>
              <a:tabLst>
                <a:tab pos="1150938" algn="l"/>
              </a:tabLst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hivatásos szolgálatok dolgozói,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§"/>
              <a:tabLst>
                <a:tab pos="1150938" algn="l"/>
              </a:tabLst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bíróságok, ügyészségek dolgozói.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23689AF-E4ED-48E8-99E2-59F74396FC1F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211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12124" y="908050"/>
            <a:ext cx="9155877" cy="554500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u-HU" sz="1800" b="1" dirty="0">
                <a:latin typeface="+mj-lt"/>
                <a:cs typeface="Times New Roman" panose="02020603050405020304" pitchFamily="18" charset="0"/>
              </a:rPr>
              <a:t>A központi és területi kormányzati igazgatási szerveknél dolgozók (Kit.):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hu-HU" sz="1800" dirty="0">
                <a:latin typeface="+mj-lt"/>
                <a:cs typeface="Times New Roman" panose="02020603050405020304" pitchFamily="18" charset="0"/>
              </a:rPr>
              <a:t>kormánytisztviselők              </a:t>
            </a:r>
            <a:r>
              <a:rPr lang="hu-HU" sz="18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kormányzati szolgálati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18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jogviszony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hu-HU" sz="1800" dirty="0">
              <a:latin typeface="+mj-lt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hu-HU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különleges jogállású szerveknél foglalkoztatottak (</a:t>
            </a:r>
            <a:r>
              <a:rPr lang="hu-HU" sz="18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Küt</a:t>
            </a:r>
            <a:r>
              <a:rPr lang="hu-HU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.):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hu-HU" sz="1800" dirty="0">
                <a:latin typeface="+mj-lt"/>
                <a:cs typeface="Times New Roman" panose="02020603050405020304" pitchFamily="18" charset="0"/>
              </a:rPr>
              <a:t>köztisztviselő    </a:t>
            </a:r>
            <a:r>
              <a:rPr lang="hu-HU" sz="18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                    közszolgálati jogviszony</a:t>
            </a:r>
          </a:p>
          <a:p>
            <a:pPr marL="457200" lvl="1" indent="0">
              <a:buNone/>
              <a:defRPr/>
            </a:pPr>
            <a:endParaRPr lang="hu-HU" sz="1800" dirty="0">
              <a:latin typeface="+mj-lt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hu-HU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önkormányzatoknál és néhány – </a:t>
            </a:r>
            <a:r>
              <a:rPr lang="hu-HU" sz="18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Kttv</a:t>
            </a:r>
            <a:r>
              <a:rPr lang="hu-HU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.-ben nevesített – más szervnél dolgozók (</a:t>
            </a:r>
            <a:r>
              <a:rPr lang="hu-HU" sz="1800" b="1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Kttv</a:t>
            </a:r>
            <a:r>
              <a:rPr lang="hu-HU" sz="18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.):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hu-HU" sz="18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kormánytisztviselők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hu-HU" sz="18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kormányzati ügykezelők      </a:t>
            </a:r>
            <a:r>
              <a:rPr lang="hu-HU" sz="18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kormányzati szolgálati jogviszony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hu-HU" sz="18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köztisztviselő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hu-HU" sz="1800" dirty="0">
                <a:latin typeface="+mj-lt"/>
                <a:cs typeface="Times New Roman" panose="02020603050405020304" pitchFamily="18" charset="0"/>
              </a:rPr>
              <a:t>közszolgálati ügykezelő       </a:t>
            </a:r>
            <a:r>
              <a:rPr lang="hu-HU" sz="18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közszolgálati jogviszony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hu-HU" sz="18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hu-HU" sz="1800" b="1" dirty="0">
                <a:solidFill>
                  <a:srgbClr val="000000"/>
                </a:solidFill>
                <a:cs typeface="Times New Roman" panose="02020603050405020304" pitchFamily="18" charset="0"/>
              </a:rPr>
              <a:t>A Nemzeti Adó- és Vámhivatalban adóigazgatási területen dolgozók (NAV </a:t>
            </a:r>
            <a:r>
              <a:rPr lang="hu-HU" sz="18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szjtv</a:t>
            </a:r>
            <a:r>
              <a:rPr lang="hu-HU" sz="1800" b="1" dirty="0">
                <a:solidFill>
                  <a:srgbClr val="000000"/>
                </a:solidFill>
                <a:cs typeface="Times New Roman" panose="02020603050405020304" pitchFamily="18" charset="0"/>
              </a:rPr>
              <a:t>.) – tisztviselői státuszú foglalkoztatottak: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hu-HU" sz="1800" dirty="0">
                <a:solidFill>
                  <a:srgbClr val="C00000"/>
                </a:solidFill>
                <a:cs typeface="Times New Roman" panose="02020603050405020304" pitchFamily="18" charset="0"/>
              </a:rPr>
              <a:t>adó- és vámhatósági szolgálati jogviszony</a:t>
            </a:r>
            <a:endParaRPr lang="hu-HU" sz="18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124" name="Cím 5"/>
          <p:cNvSpPr>
            <a:spLocks noGrp="1"/>
          </p:cNvSpPr>
          <p:nvPr>
            <p:ph type="title"/>
          </p:nvPr>
        </p:nvSpPr>
        <p:spPr>
          <a:xfrm>
            <a:off x="2855640" y="260350"/>
            <a:ext cx="6552728" cy="6477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hu-HU" alt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1.1. A közszolgálati tisztviselők csoportosítása</a:t>
            </a:r>
            <a:endParaRPr lang="hu-HU" altLang="hu-HU" sz="3200" dirty="0">
              <a:cs typeface="Times New Roman" panose="02020603050405020304" pitchFamily="18" charset="0"/>
            </a:endParaRPr>
          </a:p>
        </p:txBody>
      </p:sp>
      <p:sp>
        <p:nvSpPr>
          <p:cNvPr id="7" name="Jobb oldali kapcsos zárójel 6"/>
          <p:cNvSpPr/>
          <p:nvPr/>
        </p:nvSpPr>
        <p:spPr>
          <a:xfrm>
            <a:off x="5196210" y="1406358"/>
            <a:ext cx="169862" cy="360362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9" name="Jobb oldali kapcsos zárójel 8"/>
          <p:cNvSpPr/>
          <p:nvPr/>
        </p:nvSpPr>
        <p:spPr>
          <a:xfrm>
            <a:off x="5298123" y="2484457"/>
            <a:ext cx="151922" cy="360362"/>
          </a:xfrm>
          <a:prstGeom prst="rightBrace">
            <a:avLst>
              <a:gd name="adj1" fmla="val 8333"/>
              <a:gd name="adj2" fmla="val 48152"/>
            </a:avLst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B648C47-DBD9-435F-940F-0CAABBE8CAD9}" type="slidenum">
              <a:rPr lang="hu-HU" smtClean="0"/>
              <a:pPr>
                <a:defRPr/>
              </a:pPr>
              <a:t>5</a:t>
            </a:fld>
            <a:endParaRPr lang="hu-HU" dirty="0"/>
          </a:p>
        </p:txBody>
      </p:sp>
      <p:sp>
        <p:nvSpPr>
          <p:cNvPr id="11" name="Jobb oldali kapcsos zárójel 10"/>
          <p:cNvSpPr/>
          <p:nvPr/>
        </p:nvSpPr>
        <p:spPr>
          <a:xfrm>
            <a:off x="5196210" y="4493484"/>
            <a:ext cx="169863" cy="696913"/>
          </a:xfrm>
          <a:prstGeom prst="rightBrace">
            <a:avLst>
              <a:gd name="adj1" fmla="val 8333"/>
              <a:gd name="adj2" fmla="val 48152"/>
            </a:avLst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12" name="Jobb oldali kapcsos zárójel 11">
            <a:extLst>
              <a:ext uri="{FF2B5EF4-FFF2-40B4-BE49-F238E27FC236}">
                <a16:creationId xmlns:a16="http://schemas.microsoft.com/office/drawing/2014/main" id="{1DF4052A-73C4-45F1-B906-6BFCF7B2E23F}"/>
              </a:ext>
            </a:extLst>
          </p:cNvPr>
          <p:cNvSpPr/>
          <p:nvPr/>
        </p:nvSpPr>
        <p:spPr>
          <a:xfrm>
            <a:off x="5204221" y="3725368"/>
            <a:ext cx="169863" cy="696913"/>
          </a:xfrm>
          <a:prstGeom prst="rightBrace">
            <a:avLst>
              <a:gd name="adj1" fmla="val 8333"/>
              <a:gd name="adj2" fmla="val 48152"/>
            </a:avLst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u-H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006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114300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cs typeface="Times New Roman" panose="02020603050405020304" pitchFamily="18" charset="0"/>
              </a:rPr>
              <a:t>Ellenőrző kérdések</a:t>
            </a: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309817" y="1804087"/>
            <a:ext cx="9613556" cy="3669956"/>
          </a:xfrm>
        </p:spPr>
        <p:txBody>
          <a:bodyPr/>
          <a:lstStyle/>
          <a:p>
            <a:pPr marL="514350" indent="-514350" algn="just">
              <a:spcBef>
                <a:spcPts val="1800"/>
              </a:spcBef>
              <a:buFont typeface="Wingdings 2" pitchFamily="18" charset="2"/>
              <a:buAutoNum type="arabicPeriod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Mit jelen a közszolgálati jogviszony fogalma?</a:t>
            </a:r>
          </a:p>
          <a:p>
            <a:pPr marL="514350" indent="-514350" algn="just">
              <a:spcBef>
                <a:spcPts val="1800"/>
              </a:spcBef>
              <a:buFont typeface="Wingdings 2" pitchFamily="18" charset="2"/>
              <a:buAutoNum type="arabicPeriod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Milyen tisztviselők dolgoznak járási hivataloknál?</a:t>
            </a:r>
          </a:p>
          <a:p>
            <a:pPr marL="514350" indent="-514350" algn="just">
              <a:spcBef>
                <a:spcPts val="1800"/>
              </a:spcBef>
              <a:buFont typeface="Wingdings 2" pitchFamily="18" charset="2"/>
              <a:buAutoNum type="arabicPeriod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Milyen tisztviselők dolgoznak államigazgatási szerveknél?</a:t>
            </a:r>
          </a:p>
          <a:p>
            <a:pPr marL="514350" indent="-514350" algn="just">
              <a:spcBef>
                <a:spcPts val="1800"/>
              </a:spcBef>
              <a:buFont typeface="Wingdings 2" pitchFamily="18" charset="2"/>
              <a:buAutoNum type="arabicPeriod"/>
            </a:pPr>
            <a:r>
              <a:rPr lang="hu-HU" altLang="hu-HU" sz="2400" dirty="0">
                <a:latin typeface="+mj-lt"/>
                <a:cs typeface="Times New Roman" pitchFamily="18" charset="0"/>
              </a:rPr>
              <a:t>Milyen tisztviselők dolgoznak önkormányzati szerveknél?</a:t>
            </a:r>
          </a:p>
          <a:p>
            <a:pPr marL="0" indent="0" algn="just">
              <a:buNone/>
            </a:pPr>
            <a:endParaRPr lang="hu-HU" alt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373A230-AA84-4497-ABB5-1B880784F934}" type="slidenum">
              <a:rPr lang="hu-HU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14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80519" y="259493"/>
            <a:ext cx="8735961" cy="6413156"/>
          </a:xfrm>
        </p:spPr>
        <p:txBody>
          <a:bodyPr>
            <a:normAutofit/>
          </a:bodyPr>
          <a:lstStyle/>
          <a:p>
            <a:pPr marL="514350" indent="-514350" algn="ctr">
              <a:spcBef>
                <a:spcPts val="0"/>
              </a:spcBef>
              <a:buFontTx/>
              <a:buAutoNum type="arabicPeriod" startAt="2"/>
              <a:defRPr/>
            </a:pPr>
            <a:r>
              <a:rPr lang="hu-HU" altLang="hu-H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A közszolgálati tisztviselőkre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hu-HU" altLang="hu-HU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vonatkozó jogi szabályozás</a:t>
            </a:r>
            <a:br>
              <a:rPr lang="hu-HU" altLang="hu-HU" sz="36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</a:br>
            <a:endParaRPr lang="hu-HU" altLang="hu-HU" sz="36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    </a:t>
            </a:r>
            <a:r>
              <a:rPr lang="hu-HU" altLang="hu-HU" sz="2000" b="1" dirty="0" err="1">
                <a:latin typeface="+mj-lt"/>
                <a:cs typeface="Times New Roman" panose="02020603050405020304" pitchFamily="18" charset="0"/>
              </a:rPr>
              <a:t>Kttv</a:t>
            </a:r>
            <a:r>
              <a:rPr lang="hu-HU" altLang="hu-HU" sz="2000" b="1" dirty="0">
                <a:latin typeface="+mj-lt"/>
                <a:cs typeface="Times New Roman" panose="02020603050405020304" pitchFamily="18" charset="0"/>
              </a:rPr>
              <a:t>. tartalma:</a:t>
            </a:r>
          </a:p>
          <a:p>
            <a:pPr marL="0" indent="0">
              <a:buNone/>
              <a:defRPr/>
            </a:pPr>
            <a:r>
              <a:rPr lang="hu-HU" altLang="hu-HU" sz="2000" b="1" dirty="0">
                <a:latin typeface="+mj-lt"/>
                <a:cs typeface="Times New Roman" panose="02020603050405020304" pitchFamily="18" charset="0"/>
              </a:rPr>
              <a:t>        </a:t>
            </a: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-</a:t>
            </a:r>
            <a:r>
              <a:rPr lang="hu-HU" altLang="hu-HU" sz="20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kormánytisztviselőkre vonatkozó rész </a:t>
            </a:r>
          </a:p>
          <a:p>
            <a:pPr marL="0" indent="0">
              <a:buNone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                                részletes szabályozás </a:t>
            </a:r>
          </a:p>
          <a:p>
            <a:pPr marL="0" indent="0">
              <a:buNone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       - kormányzati ügykezelő</a:t>
            </a:r>
          </a:p>
          <a:p>
            <a:pPr marL="0" indent="0">
              <a:buNone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       - köztisztviselők                       csak az eltérő szabályozás</a:t>
            </a:r>
          </a:p>
          <a:p>
            <a:pPr marL="0" indent="0">
              <a:buNone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       - közszolgálati ügykezelők </a:t>
            </a:r>
          </a:p>
          <a:p>
            <a:pPr marL="0" indent="0">
              <a:buNone/>
              <a:defRPr/>
            </a:pPr>
            <a:endParaRPr lang="hu-HU" altLang="hu-HU" sz="2000" dirty="0">
              <a:latin typeface="+mj-lt"/>
              <a:cs typeface="Times New Roman" panose="02020603050405020304" pitchFamily="18" charset="0"/>
            </a:endParaRPr>
          </a:p>
          <a:p>
            <a:pPr marL="360363" indent="-360363" algn="just">
              <a:buNone/>
              <a:defRPr/>
            </a:pP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    Kit. tartalma: </a:t>
            </a: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központi kormányzati szervek kormánytisztviselőire vonatkozó rész tartalmazza a részletes szabályozást, a többi személyi körrel kapcsolatban csak az eltérő szabályokat határozza meg</a:t>
            </a:r>
            <a:endParaRPr lang="hu-HU" altLang="hu-HU" sz="2000" dirty="0">
              <a:latin typeface="+mj-lt"/>
              <a:cs typeface="Times New Roman" pitchFamily="18" charset="0"/>
            </a:endParaRPr>
          </a:p>
        </p:txBody>
      </p:sp>
      <p:sp>
        <p:nvSpPr>
          <p:cNvPr id="6" name="Jobb oldali kapcsos zárójel 5"/>
          <p:cNvSpPr/>
          <p:nvPr/>
        </p:nvSpPr>
        <p:spPr>
          <a:xfrm>
            <a:off x="6033244" y="2898820"/>
            <a:ext cx="290512" cy="1250206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7" name="Jobbra nyíl 6"/>
          <p:cNvSpPr/>
          <p:nvPr/>
        </p:nvSpPr>
        <p:spPr>
          <a:xfrm>
            <a:off x="2968984" y="2394042"/>
            <a:ext cx="1512168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 dirty="0"/>
              <a:t>               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E0804512-A927-4273-9A3F-2711BA7134A3}" type="slidenum">
              <a:rPr lang="hu-HU" smtClean="0"/>
              <a:pPr>
                <a:defRPr/>
              </a:pPr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0381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91544" y="260648"/>
            <a:ext cx="8435280" cy="114300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cs typeface="Times New Roman" panose="02020603050405020304" pitchFamily="18" charset="0"/>
              </a:rPr>
              <a:t>3. A közszolgálati </a:t>
            </a:r>
            <a:br>
              <a:rPr lang="hu-HU" sz="3600" dirty="0"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cs typeface="Times New Roman" panose="02020603050405020304" pitchFamily="18" charset="0"/>
              </a:rPr>
              <a:t>jogviszony</a:t>
            </a:r>
            <a:b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4000" dirty="0"/>
          </a:p>
        </p:txBody>
      </p:sp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81200" y="1692366"/>
            <a:ext cx="8445624" cy="452596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hu-HU" altLang="hu-HU" sz="2600" dirty="0">
                <a:latin typeface="+mj-lt"/>
                <a:cs typeface="Times New Roman" pitchFamily="18" charset="0"/>
              </a:rPr>
              <a:t>3.1</a:t>
            </a:r>
            <a:r>
              <a:rPr lang="hu-HU" altLang="hu-HU" sz="2600" dirty="0">
                <a:cs typeface="Times New Roman" pitchFamily="18" charset="0"/>
              </a:rPr>
              <a:t>. A közszolgálati jogviszony alanyai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endParaRPr lang="hu-HU" altLang="hu-HU" sz="2600" dirty="0"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hu-HU" altLang="hu-HU" sz="2600" dirty="0">
                <a:cs typeface="Times New Roman" pitchFamily="18" charset="0"/>
              </a:rPr>
              <a:t>3.2. A közszolgálati jogviszony keletkezése és megszűnése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endParaRPr lang="hu-HU" altLang="hu-HU" sz="2600" dirty="0"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hu-HU" altLang="hu-HU" sz="2600" dirty="0">
                <a:cs typeface="Times New Roman" pitchFamily="18" charset="0"/>
              </a:rPr>
              <a:t>3.3. A közszolgálati jogviszony tartalma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endParaRPr lang="hu-HU" altLang="hu-HU" sz="2600" dirty="0"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hu-HU" altLang="hu-HU" sz="2600" dirty="0">
                <a:cs typeface="Times New Roman" pitchFamily="18" charset="0"/>
              </a:rPr>
              <a:t>3.4. Az ügykezelőkre vonatkozó eltérő rendelkezések</a:t>
            </a:r>
          </a:p>
          <a:p>
            <a:endParaRPr lang="hu-HU" alt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373A230-AA84-4497-ABB5-1B880784F934}" type="slidenum">
              <a:rPr lang="hu-HU" smtClean="0"/>
              <a:pPr>
                <a:defRPr/>
              </a:pPr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4005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1703512" y="115888"/>
            <a:ext cx="8064896" cy="10096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Times New Roman" panose="02020603050405020304" pitchFamily="18" charset="0"/>
              </a:rPr>
              <a:t> </a:t>
            </a:r>
            <a: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Times New Roman" panose="02020603050405020304" pitchFamily="18" charset="0"/>
              </a:rPr>
              <a:t>3</a:t>
            </a:r>
            <a:r>
              <a:rPr lang="hu-HU" sz="36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  <a:t>.1. A közszolgálati </a:t>
            </a:r>
            <a:br>
              <a:rPr lang="hu-HU" sz="36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ea typeface="+mn-ea"/>
                <a:cs typeface="Times New Roman" panose="02020603050405020304" pitchFamily="18" charset="0"/>
              </a:rPr>
              <a:t>jogviszony alanyai</a:t>
            </a:r>
            <a: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>
            <a:off x="4216401" y="3141663"/>
            <a:ext cx="511175" cy="330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hu-HU" sz="3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29"/>
          <p:cNvSpPr>
            <a:spLocks noChangeShapeType="1"/>
          </p:cNvSpPr>
          <p:nvPr/>
        </p:nvSpPr>
        <p:spPr bwMode="auto">
          <a:xfrm>
            <a:off x="7319964" y="3141663"/>
            <a:ext cx="574675" cy="330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hu-HU" sz="3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H="1">
            <a:off x="3287713" y="4406901"/>
            <a:ext cx="0" cy="3905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15" name="Line 26"/>
          <p:cNvSpPr>
            <a:spLocks noChangeShapeType="1"/>
          </p:cNvSpPr>
          <p:nvPr/>
        </p:nvSpPr>
        <p:spPr bwMode="auto">
          <a:xfrm flipH="1">
            <a:off x="7134226" y="4286250"/>
            <a:ext cx="360363" cy="228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hu-HU" sz="3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27"/>
          <p:cNvSpPr>
            <a:spLocks noChangeShapeType="1"/>
          </p:cNvSpPr>
          <p:nvPr/>
        </p:nvSpPr>
        <p:spPr bwMode="auto">
          <a:xfrm>
            <a:off x="9128125" y="4286250"/>
            <a:ext cx="342900" cy="228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hu-HU" sz="3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22"/>
          <p:cNvSpPr>
            <a:spLocks noChangeShapeType="1"/>
          </p:cNvSpPr>
          <p:nvPr/>
        </p:nvSpPr>
        <p:spPr bwMode="auto">
          <a:xfrm flipH="1">
            <a:off x="5922963" y="5721350"/>
            <a:ext cx="228600" cy="228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hu-HU" sz="3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Line 23"/>
          <p:cNvSpPr>
            <a:spLocks noChangeShapeType="1"/>
          </p:cNvSpPr>
          <p:nvPr/>
        </p:nvSpPr>
        <p:spPr bwMode="auto">
          <a:xfrm>
            <a:off x="7772400" y="5694363"/>
            <a:ext cx="228600" cy="228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hu-HU" sz="3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3" name="Rectangle 31"/>
          <p:cNvSpPr>
            <a:spLocks noChangeArrowheads="1"/>
          </p:cNvSpPr>
          <p:nvPr/>
        </p:nvSpPr>
        <p:spPr bwMode="auto">
          <a:xfrm>
            <a:off x="1508125" y="2082800"/>
            <a:ext cx="9144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30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A </a:t>
            </a:r>
            <a:r>
              <a:rPr lang="hu-HU" altLang="hu-HU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jogviszony</a:t>
            </a:r>
            <a:r>
              <a:rPr lang="hu-HU" altLang="hu-HU" sz="30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alanyai</a:t>
            </a:r>
          </a:p>
        </p:txBody>
      </p:sp>
      <p:sp>
        <p:nvSpPr>
          <p:cNvPr id="20" name="Rectangle 32"/>
          <p:cNvSpPr>
            <a:spLocks noChangeArrowheads="1"/>
          </p:cNvSpPr>
          <p:nvPr/>
        </p:nvSpPr>
        <p:spPr bwMode="auto">
          <a:xfrm>
            <a:off x="1023508" y="3490871"/>
            <a:ext cx="972686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hu-HU" sz="3000" dirty="0">
                <a:solidFill>
                  <a:srgbClr val="FF9933"/>
                </a:solidFill>
                <a:latin typeface="+mj-lt"/>
                <a:cs typeface="Times New Roman" pitchFamily="18" charset="0"/>
              </a:rPr>
              <a:t>        </a:t>
            </a:r>
            <a:r>
              <a:rPr lang="hu-HU" sz="2800" dirty="0">
                <a:latin typeface="+mj-lt"/>
                <a:cs typeface="Times New Roman" panose="02020603050405020304" pitchFamily="18" charset="0"/>
              </a:rPr>
              <a:t>Munkáltató</a:t>
            </a:r>
            <a:r>
              <a:rPr lang="hu-HU" sz="30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                        	   </a:t>
            </a:r>
            <a:r>
              <a:rPr lang="hu-HU" sz="2800" dirty="0">
                <a:latin typeface="+mj-lt"/>
                <a:cs typeface="Times New Roman" panose="02020603050405020304" pitchFamily="18" charset="0"/>
              </a:rPr>
              <a:t>Foglalkoztatott</a:t>
            </a:r>
          </a:p>
        </p:txBody>
      </p:sp>
      <p:sp>
        <p:nvSpPr>
          <p:cNvPr id="22" name="Text Box 39"/>
          <p:cNvSpPr txBox="1">
            <a:spLocks noChangeArrowheads="1"/>
          </p:cNvSpPr>
          <p:nvPr/>
        </p:nvSpPr>
        <p:spPr bwMode="auto">
          <a:xfrm>
            <a:off x="1811338" y="4879975"/>
            <a:ext cx="295275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hu-HU" sz="2500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közigazgatási szerv</a:t>
            </a:r>
          </a:p>
        </p:txBody>
      </p:sp>
      <p:sp>
        <p:nvSpPr>
          <p:cNvPr id="24" name="Text Box 41"/>
          <p:cNvSpPr txBox="1">
            <a:spLocks noChangeArrowheads="1"/>
          </p:cNvSpPr>
          <p:nvPr/>
        </p:nvSpPr>
        <p:spPr bwMode="auto">
          <a:xfrm>
            <a:off x="5656263" y="4722814"/>
            <a:ext cx="273685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hu-HU" sz="2500" dirty="0">
                <a:solidFill>
                  <a:schemeClr val="accent4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köztisztviselő</a:t>
            </a:r>
          </a:p>
        </p:txBody>
      </p:sp>
      <p:sp>
        <p:nvSpPr>
          <p:cNvPr id="25" name="Text Box 42"/>
          <p:cNvSpPr txBox="1">
            <a:spLocks noChangeArrowheads="1"/>
          </p:cNvSpPr>
          <p:nvPr/>
        </p:nvSpPr>
        <p:spPr bwMode="auto">
          <a:xfrm>
            <a:off x="8616949" y="4797425"/>
            <a:ext cx="260298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hu-HU" sz="2500" dirty="0">
                <a:solidFill>
                  <a:schemeClr val="accent4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közszolgálati ügykezelő</a:t>
            </a: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5094288" y="5949950"/>
            <a:ext cx="16573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hu-HU" sz="2500" dirty="0">
                <a:solidFill>
                  <a:schemeClr val="accent4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vezető</a:t>
            </a:r>
          </a:p>
        </p:txBody>
      </p:sp>
      <p:sp>
        <p:nvSpPr>
          <p:cNvPr id="27" name="Text Box 44"/>
          <p:cNvSpPr txBox="1">
            <a:spLocks noChangeArrowheads="1"/>
          </p:cNvSpPr>
          <p:nvPr/>
        </p:nvSpPr>
        <p:spPr bwMode="auto">
          <a:xfrm>
            <a:off x="6980239" y="5949950"/>
            <a:ext cx="24907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hu-HU" sz="2500" dirty="0">
                <a:solidFill>
                  <a:schemeClr val="accent4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ügyintéző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5499D2FC-261A-4E7A-B4F0-049FB36D27FD}" type="slidenum">
              <a:rPr lang="hu-HU" smtClean="0"/>
              <a:pPr>
                <a:defRPr/>
              </a:pPr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9261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ysClr val="windowText" lastClr="000000"/>
      </a:dk1>
      <a:lt1>
        <a:sysClr val="window" lastClr="FFFFFF"/>
      </a:lt1>
      <a:dk2>
        <a:srgbClr val="C19A5E"/>
      </a:dk2>
      <a:lt2>
        <a:srgbClr val="F2F2F2"/>
      </a:lt2>
      <a:accent1>
        <a:srgbClr val="0C0C0C"/>
      </a:accent1>
      <a:accent2>
        <a:srgbClr val="F1C98B"/>
      </a:accent2>
      <a:accent3>
        <a:srgbClr val="9E8042"/>
      </a:accent3>
      <a:accent4>
        <a:srgbClr val="EEB563"/>
      </a:accent4>
      <a:accent5>
        <a:srgbClr val="D9332A"/>
      </a:accent5>
      <a:accent6>
        <a:srgbClr val="64AD80"/>
      </a:accent6>
      <a:hlink>
        <a:srgbClr val="0563C1"/>
      </a:hlink>
      <a:folHlink>
        <a:srgbClr val="954F72"/>
      </a:folHlink>
    </a:clrScheme>
    <a:fontScheme name="1. egyéni sé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CDED76E5-98E3-4581-BEAF-820A155584A4}" vid="{4544E563-C049-42F6-824C-8BFA254D6E29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NKE_prezentációs sablon_magyar</Template>
  <TotalTime>40</TotalTime>
  <Words>1097</Words>
  <Application>Microsoft Office PowerPoint</Application>
  <PresentationFormat>Szélesvásznú</PresentationFormat>
  <Paragraphs>209</Paragraphs>
  <Slides>21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Verdana</vt:lpstr>
      <vt:lpstr>Wingdings</vt:lpstr>
      <vt:lpstr>Wingdings 2</vt:lpstr>
      <vt:lpstr>Office-téma</vt:lpstr>
      <vt:lpstr>II. FEJEZET A KÖZSZOLGÁLATI TISZTVISELŐK JOGVISZONYA Ügykezelői alapvizsga </vt:lpstr>
      <vt:lpstr>Az előadás tartalmi felépítése</vt:lpstr>
      <vt:lpstr> Célkitűzés </vt:lpstr>
      <vt:lpstr>PowerPoint-bemutató</vt:lpstr>
      <vt:lpstr>1.1. A közszolgálati tisztviselők csoportosítása</vt:lpstr>
      <vt:lpstr>  Ellenőrző kérdések  </vt:lpstr>
      <vt:lpstr>PowerPoint-bemutató</vt:lpstr>
      <vt:lpstr>  3. A közszolgálati  jogviszony  </vt:lpstr>
      <vt:lpstr> 3.1. A közszolgálati  jogviszony alanyai      </vt:lpstr>
      <vt:lpstr>3.2. A közszolgálati jogviszony            keletkezése és megszűnése</vt:lpstr>
      <vt:lpstr>A kinevezés tartalma:</vt:lpstr>
      <vt:lpstr>3.2.2. A köztisztviselő jogviszonyának   megszűnése és megszüntetése</vt:lpstr>
      <vt:lpstr>3.2.2. A köztisztviselő jogviszonyának   megszűnése és megszüntetése</vt:lpstr>
      <vt:lpstr>PowerPoint-bemutató</vt:lpstr>
      <vt:lpstr>PowerPoint-bemutató</vt:lpstr>
      <vt:lpstr>PowerPoint-bemutató</vt:lpstr>
      <vt:lpstr>3.3.2. A köztisztviselők jogai</vt:lpstr>
      <vt:lpstr>3.4. Az ügykezelőkre vonatkozó        eltérő rendelkezések</vt:lpstr>
      <vt:lpstr>PowerPoint-bemutató</vt:lpstr>
      <vt:lpstr>  Ellenőrző kérdések  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Albert Máté Tibor</dc:creator>
  <cp:lastModifiedBy>Kukorelli András</cp:lastModifiedBy>
  <cp:revision>11</cp:revision>
  <dcterms:created xsi:type="dcterms:W3CDTF">2020-01-30T10:32:07Z</dcterms:created>
  <dcterms:modified xsi:type="dcterms:W3CDTF">2026-03-11T08:49:32Z</dcterms:modified>
</cp:coreProperties>
</file>